
<file path=[Content_Types].xml><?xml version="1.0" encoding="utf-8"?>
<Types xmlns="http://schemas.openxmlformats.org/package/2006/content-types">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8"/>
  </p:sldMasterIdLst>
  <p:notesMasterIdLst>
    <p:notesMasterId r:id="rId19"/>
  </p:notesMasterIdLst>
  <p:sldIdLst>
    <p:sldId id="318" r:id="rId9"/>
    <p:sldId id="338" r:id="rId10"/>
    <p:sldId id="341" r:id="rId11"/>
    <p:sldId id="342" r:id="rId12"/>
    <p:sldId id="353" r:id="rId13"/>
    <p:sldId id="354" r:id="rId14"/>
    <p:sldId id="343" r:id="rId15"/>
    <p:sldId id="344" r:id="rId16"/>
    <p:sldId id="345" r:id="rId17"/>
    <p:sldId id="350" r:id="rId18"/>
  </p:sldIdLst>
  <p:sldSz cx="12192000" cy="6858000"/>
  <p:notesSz cx="6811963" cy="9942513"/>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avsnitt" id="{E69E407E-1C9D-4959-84B1-5E24AA976050}">
          <p14:sldIdLst>
            <p14:sldId id="318"/>
            <p14:sldId id="338"/>
            <p14:sldId id="341"/>
            <p14:sldId id="342"/>
            <p14:sldId id="353"/>
            <p14:sldId id="354"/>
            <p14:sldId id="343"/>
            <p14:sldId id="344"/>
            <p14:sldId id="345"/>
            <p14:sldId id="350"/>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ervald Johan" initials="TJ" lastIdx="2" clrIdx="0">
    <p:extLst>
      <p:ext uri="{19B8F6BF-5375-455C-9EA6-DF929625EA0E}">
        <p15:presenceInfo xmlns:p15="http://schemas.microsoft.com/office/powerpoint/2012/main" userId="S-1-5-21-329068152-1326574676-725345543-1505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B5C8C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139" autoAdjust="0"/>
    <p:restoredTop sz="81937" autoAdjust="0"/>
  </p:normalViewPr>
  <p:slideViewPr>
    <p:cSldViewPr snapToGrid="0">
      <p:cViewPr varScale="1">
        <p:scale>
          <a:sx n="56" d="100"/>
          <a:sy n="56" d="100"/>
        </p:scale>
        <p:origin x="452" y="52"/>
      </p:cViewPr>
      <p:guideLst/>
    </p:cSldViewPr>
  </p:slideViewPr>
  <p:outlineViewPr>
    <p:cViewPr>
      <p:scale>
        <a:sx n="33" d="100"/>
        <a:sy n="33" d="100"/>
      </p:scale>
      <p:origin x="0" y="-1104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1.xml"/><Relationship Id="rId13" Type="http://schemas.openxmlformats.org/officeDocument/2006/relationships/slide" Target="slides/slide5.xml"/><Relationship Id="rId18" Type="http://schemas.openxmlformats.org/officeDocument/2006/relationships/slide" Target="slides/slide10.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customXml" Target="../customXml/item7.xml"/><Relationship Id="rId12" Type="http://schemas.openxmlformats.org/officeDocument/2006/relationships/slide" Target="slides/slide4.xml"/><Relationship Id="rId17" Type="http://schemas.openxmlformats.org/officeDocument/2006/relationships/slide" Target="slides/slide9.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slide" Target="slides/slide3.xml"/><Relationship Id="rId24" Type="http://schemas.openxmlformats.org/officeDocument/2006/relationships/tableStyles" Target="tableStyles.xml"/><Relationship Id="rId5" Type="http://schemas.openxmlformats.org/officeDocument/2006/relationships/customXml" Target="../customXml/item5.xml"/><Relationship Id="rId15" Type="http://schemas.openxmlformats.org/officeDocument/2006/relationships/slide" Target="slides/slide7.xml"/><Relationship Id="rId23" Type="http://schemas.openxmlformats.org/officeDocument/2006/relationships/theme" Target="theme/theme1.xml"/><Relationship Id="rId10" Type="http://schemas.openxmlformats.org/officeDocument/2006/relationships/slide" Target="slides/slide2.xml"/><Relationship Id="rId19"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51851" cy="498852"/>
          </a:xfrm>
          <a:prstGeom prst="rect">
            <a:avLst/>
          </a:prstGeom>
        </p:spPr>
        <p:txBody>
          <a:bodyPr vert="horz" lIns="91440" tIns="45720" rIns="91440" bIns="45720" rtlCol="0"/>
          <a:lstStyle>
            <a:lvl1pPr algn="l">
              <a:defRPr sz="1200"/>
            </a:lvl1pPr>
          </a:lstStyle>
          <a:p>
            <a:endParaRPr lang="en-US"/>
          </a:p>
        </p:txBody>
      </p:sp>
      <p:sp>
        <p:nvSpPr>
          <p:cNvPr id="3" name="Platshållare för datum 2"/>
          <p:cNvSpPr>
            <a:spLocks noGrp="1"/>
          </p:cNvSpPr>
          <p:nvPr>
            <p:ph type="dt" idx="1"/>
          </p:nvPr>
        </p:nvSpPr>
        <p:spPr>
          <a:xfrm>
            <a:off x="3858536" y="0"/>
            <a:ext cx="2951851" cy="498852"/>
          </a:xfrm>
          <a:prstGeom prst="rect">
            <a:avLst/>
          </a:prstGeom>
        </p:spPr>
        <p:txBody>
          <a:bodyPr vert="horz" lIns="91440" tIns="45720" rIns="91440" bIns="45720" rtlCol="0"/>
          <a:lstStyle>
            <a:lvl1pPr algn="r">
              <a:defRPr sz="1200"/>
            </a:lvl1pPr>
          </a:lstStyle>
          <a:p>
            <a:fld id="{CFEB8436-9E05-4DE5-80A2-F08BC4098E83}" type="datetimeFigureOut">
              <a:rPr lang="en-US" smtClean="0"/>
              <a:t>10/23/2019</a:t>
            </a:fld>
            <a:endParaRPr lang="en-US"/>
          </a:p>
        </p:txBody>
      </p:sp>
      <p:sp>
        <p:nvSpPr>
          <p:cNvPr id="4" name="Platshållare för bildobjekt 3"/>
          <p:cNvSpPr>
            <a:spLocks noGrp="1" noRot="1" noChangeAspect="1"/>
          </p:cNvSpPr>
          <p:nvPr>
            <p:ph type="sldImg" idx="2"/>
          </p:nvPr>
        </p:nvSpPr>
        <p:spPr>
          <a:xfrm>
            <a:off x="423863" y="1243013"/>
            <a:ext cx="5964237" cy="3355975"/>
          </a:xfrm>
          <a:prstGeom prst="rect">
            <a:avLst/>
          </a:prstGeom>
          <a:noFill/>
          <a:ln w="12700">
            <a:solidFill>
              <a:prstClr val="black"/>
            </a:solidFill>
          </a:ln>
        </p:spPr>
        <p:txBody>
          <a:bodyPr vert="horz" lIns="91440" tIns="45720" rIns="91440" bIns="45720" rtlCol="0" anchor="ctr"/>
          <a:lstStyle/>
          <a:p>
            <a:endParaRPr lang="en-US"/>
          </a:p>
        </p:txBody>
      </p:sp>
      <p:sp>
        <p:nvSpPr>
          <p:cNvPr id="5" name="Platshållare för anteckningar 4"/>
          <p:cNvSpPr>
            <a:spLocks noGrp="1"/>
          </p:cNvSpPr>
          <p:nvPr>
            <p:ph type="body" sz="quarter" idx="3"/>
          </p:nvPr>
        </p:nvSpPr>
        <p:spPr>
          <a:xfrm>
            <a:off x="681197" y="4784835"/>
            <a:ext cx="5449570" cy="3914864"/>
          </a:xfrm>
          <a:prstGeom prst="rect">
            <a:avLst/>
          </a:prstGeom>
        </p:spPr>
        <p:txBody>
          <a:bodyPr vert="horz" lIns="91440" tIns="45720" rIns="91440" bIns="45720" rtlCol="0"/>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6" name="Platshållare för sidfot 5"/>
          <p:cNvSpPr>
            <a:spLocks noGrp="1"/>
          </p:cNvSpPr>
          <p:nvPr>
            <p:ph type="ftr" sz="quarter" idx="4"/>
          </p:nvPr>
        </p:nvSpPr>
        <p:spPr>
          <a:xfrm>
            <a:off x="0" y="9443662"/>
            <a:ext cx="2951851" cy="498851"/>
          </a:xfrm>
          <a:prstGeom prst="rect">
            <a:avLst/>
          </a:prstGeom>
        </p:spPr>
        <p:txBody>
          <a:bodyPr vert="horz" lIns="91440" tIns="45720" rIns="91440" bIns="45720" rtlCol="0" anchor="b"/>
          <a:lstStyle>
            <a:lvl1pPr algn="l">
              <a:defRPr sz="1200"/>
            </a:lvl1pPr>
          </a:lstStyle>
          <a:p>
            <a:endParaRPr lang="en-US"/>
          </a:p>
        </p:txBody>
      </p:sp>
      <p:sp>
        <p:nvSpPr>
          <p:cNvPr id="7" name="Platshållare för bildnummer 6"/>
          <p:cNvSpPr>
            <a:spLocks noGrp="1"/>
          </p:cNvSpPr>
          <p:nvPr>
            <p:ph type="sldNum" sz="quarter" idx="5"/>
          </p:nvPr>
        </p:nvSpPr>
        <p:spPr>
          <a:xfrm>
            <a:off x="3858536" y="9443662"/>
            <a:ext cx="2951851" cy="498851"/>
          </a:xfrm>
          <a:prstGeom prst="rect">
            <a:avLst/>
          </a:prstGeom>
        </p:spPr>
        <p:txBody>
          <a:bodyPr vert="horz" lIns="91440" tIns="45720" rIns="91440" bIns="45720" rtlCol="0" anchor="b"/>
          <a:lstStyle>
            <a:lvl1pPr algn="r">
              <a:defRPr sz="1200"/>
            </a:lvl1pPr>
          </a:lstStyle>
          <a:p>
            <a:fld id="{EC009FF6-9BFD-4709-88DD-799F3383B13A}" type="slidenum">
              <a:rPr lang="en-US" smtClean="0"/>
              <a:t>‹#›</a:t>
            </a:fld>
            <a:endParaRPr lang="en-US"/>
          </a:p>
        </p:txBody>
      </p:sp>
    </p:spTree>
    <p:extLst>
      <p:ext uri="{BB962C8B-B14F-4D97-AF65-F5344CB8AC3E}">
        <p14:creationId xmlns:p14="http://schemas.microsoft.com/office/powerpoint/2010/main" val="31251017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Vi</a:t>
            </a:r>
            <a:r>
              <a:rPr lang="sv-SE" baseline="0" dirty="0" smtClean="0"/>
              <a:t> träffas för att berätta om den nya prissättningen på fjärrvärme.</a:t>
            </a:r>
            <a:endParaRPr lang="sv-SE" dirty="0"/>
          </a:p>
        </p:txBody>
      </p:sp>
      <p:sp>
        <p:nvSpPr>
          <p:cNvPr id="4" name="Platshållare för bildnummer 3"/>
          <p:cNvSpPr>
            <a:spLocks noGrp="1"/>
          </p:cNvSpPr>
          <p:nvPr>
            <p:ph type="sldNum" sz="quarter" idx="10"/>
          </p:nvPr>
        </p:nvSpPr>
        <p:spPr/>
        <p:txBody>
          <a:bodyPr/>
          <a:lstStyle/>
          <a:p>
            <a:fld id="{EC009FF6-9BFD-4709-88DD-799F3383B13A}" type="slidenum">
              <a:rPr lang="en-US" smtClean="0"/>
              <a:t>1</a:t>
            </a:fld>
            <a:endParaRPr lang="en-US"/>
          </a:p>
        </p:txBody>
      </p:sp>
    </p:spTree>
    <p:extLst>
      <p:ext uri="{BB962C8B-B14F-4D97-AF65-F5344CB8AC3E}">
        <p14:creationId xmlns:p14="http://schemas.microsoft.com/office/powerpoint/2010/main" val="32593736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200" dirty="0" smtClean="0"/>
              <a:t>Mälarenergis prismodell för fjärrvärme har</a:t>
            </a:r>
            <a:r>
              <a:rPr lang="sv-SE" sz="200" baseline="0" dirty="0" smtClean="0"/>
              <a:t> varit relativt oförändrad under en lägre tidsperiod.</a:t>
            </a:r>
            <a:br>
              <a:rPr lang="sv-SE" sz="200" baseline="0" dirty="0" smtClean="0"/>
            </a:br>
            <a:r>
              <a:rPr lang="sv-SE" sz="200" baseline="0" dirty="0" smtClean="0"/>
              <a:t>2013 infördes </a:t>
            </a:r>
            <a:r>
              <a:rPr lang="sv-SE" sz="200" baseline="0" dirty="0" err="1" smtClean="0"/>
              <a:t>säsongsdifferentierat</a:t>
            </a:r>
            <a:r>
              <a:rPr lang="sv-SE" sz="200" baseline="0" dirty="0" smtClean="0"/>
              <a:t> energipris, vilket innebar att du som kund har ett energipris på vår/höst, ett på sommaren och ett på vintern. Priset för energi har varit högre på vintertid, vilket har gett dig som kund incitament till att minska din förbrukning på vinterhalvåret. Den andel som du som kund har kunnat påverka har med den tidigare taxestrukturen varit 64 % av din totala värmekostnad.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20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sv-SE" sz="200" dirty="0" smtClean="0"/>
              <a:t>En stor andel av våra kunder har på senare tid önskat att de ska kunna påverka inte bara sin energiförbrukning utan även sitt</a:t>
            </a:r>
            <a:r>
              <a:rPr lang="sv-SE" sz="200" baseline="0" dirty="0" smtClean="0"/>
              <a:t> </a:t>
            </a:r>
            <a:r>
              <a:rPr lang="sv-SE" sz="200" dirty="0" smtClean="0"/>
              <a:t>effektuttag. Därför ändrar vi nu vår prislista och gör en större andel av</a:t>
            </a:r>
            <a:r>
              <a:rPr lang="sv-SE" sz="200" baseline="0" dirty="0" smtClean="0"/>
              <a:t> kostnaden påverkbar. Detta innebär att du får större möjlighet att sänka din fjärrvärmekostnad både genom att minska ditt energi- som ditt effektbehov. </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20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sv-SE" sz="200" baseline="0" dirty="0" smtClean="0"/>
              <a:t>Vi ändrar taxestrukturen från att bestå av 64 % som är påverkbar till hela 97 %.</a:t>
            </a:r>
            <a:endParaRPr lang="sv-SE" sz="2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sv-SE" sz="200" dirty="0" smtClean="0"/>
              <a:t>En mer påverkbar effekttaxa skapar bättre rättvisa i debitering, mer valfrihet för kund och bättre förutsättningar för energibesparing. </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2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sv-SE" sz="200" dirty="0" smtClean="0"/>
              <a:t>Den nya prismodellen</a:t>
            </a:r>
            <a:r>
              <a:rPr lang="sv-SE" sz="200" baseline="0" dirty="0" smtClean="0"/>
              <a:t> införs först sommaren 2018, närmare bestämt den 1 juli. Anledningen till att vi kontaktar dig så här lång innan, är att du kommer få en kostnadspåverkan till följd av den nya prismodellen. Hur kostnadspåverkan ser ut för just dig kommer vi titta på strax, men vi vill härmed ge dig möjlighet att se över din värmeförsörjning i din fastighet innan den nya modellen träder i kraft. </a:t>
            </a:r>
            <a:endParaRPr lang="sv-SE" sz="2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200" baseline="300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baseline="30000" dirty="0" smtClean="0"/>
              <a:t/>
            </a:r>
            <a:br>
              <a:rPr lang="sv-SE" sz="1200" baseline="30000" dirty="0" smtClean="0"/>
            </a:br>
            <a:endParaRPr lang="sv-SE"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dirty="0" smtClean="0"/>
          </a:p>
          <a:p>
            <a:endParaRPr lang="sv-SE" dirty="0"/>
          </a:p>
        </p:txBody>
      </p:sp>
      <p:sp>
        <p:nvSpPr>
          <p:cNvPr id="4" name="Platshållare för bildnummer 3"/>
          <p:cNvSpPr>
            <a:spLocks noGrp="1"/>
          </p:cNvSpPr>
          <p:nvPr>
            <p:ph type="sldNum" sz="quarter" idx="10"/>
          </p:nvPr>
        </p:nvSpPr>
        <p:spPr/>
        <p:txBody>
          <a:bodyPr/>
          <a:lstStyle/>
          <a:p>
            <a:fld id="{EC009FF6-9BFD-4709-88DD-799F3383B13A}" type="slidenum">
              <a:rPr lang="en-US" smtClean="0"/>
              <a:t>2</a:t>
            </a:fld>
            <a:endParaRPr lang="en-US"/>
          </a:p>
        </p:txBody>
      </p:sp>
    </p:spTree>
    <p:extLst>
      <p:ext uri="{BB962C8B-B14F-4D97-AF65-F5344CB8AC3E}">
        <p14:creationId xmlns:p14="http://schemas.microsoft.com/office/powerpoint/2010/main" val="505071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I den nya prismodellen</a:t>
            </a:r>
            <a:r>
              <a:rPr lang="sv-SE" baseline="0" dirty="0" smtClean="0"/>
              <a:t> är hela 97% påverkbar för kunden. </a:t>
            </a:r>
          </a:p>
          <a:p>
            <a:r>
              <a:rPr lang="sv-SE" baseline="0" dirty="0" smtClean="0"/>
              <a:t>En stor skillnad är att priset nu baseras på uppmätta effekter, istället för de kategorier vi använda i den nuvarande prislistan. </a:t>
            </a:r>
          </a:p>
          <a:p>
            <a:endParaRPr lang="sv-SE"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sv-SE" baseline="0" dirty="0" smtClean="0"/>
              <a:t>Basenergi= rekommenderad nivå från Mälarenergi ca 80% av värmebehovet ska vara basenergi</a:t>
            </a:r>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smtClean="0"/>
              <a:t>Spetsenergi</a:t>
            </a:r>
            <a:r>
              <a:rPr lang="sv-SE" baseline="0" dirty="0" smtClean="0"/>
              <a:t> = topparna när det är kallt ute</a:t>
            </a:r>
          </a:p>
          <a:p>
            <a:endParaRPr lang="sv-SE" sz="1200" b="0" i="0" u="none" strike="noStrike" kern="1200" baseline="0" dirty="0" smtClean="0">
              <a:solidFill>
                <a:schemeClr val="tx1"/>
              </a:solidFill>
              <a:latin typeface="+mn-lt"/>
              <a:ea typeface="+mn-ea"/>
              <a:cs typeface="+mn-cs"/>
            </a:endParaRPr>
          </a:p>
          <a:p>
            <a:r>
              <a:rPr lang="sv-SE" sz="1200" b="0" i="0" u="none" strike="noStrike" kern="1200" baseline="0" dirty="0" smtClean="0">
                <a:solidFill>
                  <a:schemeClr val="tx1"/>
                </a:solidFill>
                <a:latin typeface="+mn-lt"/>
                <a:ea typeface="+mn-ea"/>
                <a:cs typeface="+mn-cs"/>
              </a:rPr>
              <a:t>Rörligt energipris 	</a:t>
            </a:r>
          </a:p>
          <a:p>
            <a:r>
              <a:rPr lang="sv-SE" sz="1200" b="0" i="0" u="none" strike="noStrike" kern="1200" baseline="0" dirty="0" smtClean="0">
                <a:solidFill>
                  <a:schemeClr val="tx1"/>
                </a:solidFill>
                <a:latin typeface="+mn-lt"/>
                <a:ea typeface="+mn-ea"/>
                <a:cs typeface="+mn-cs"/>
              </a:rPr>
              <a:t>	Jan-Maj 	Jun-Aug 	Sep-Dec 	</a:t>
            </a:r>
          </a:p>
          <a:p>
            <a:r>
              <a:rPr lang="sv-SE" sz="1200" b="0" i="0" u="none" strike="noStrike" kern="1200" baseline="0" dirty="0" smtClean="0">
                <a:solidFill>
                  <a:schemeClr val="tx1"/>
                </a:solidFill>
                <a:latin typeface="+mn-lt"/>
                <a:ea typeface="+mn-ea"/>
                <a:cs typeface="+mn-cs"/>
              </a:rPr>
              <a:t>Basenergi 	327 	149 	327 	Kr/MWh 	</a:t>
            </a:r>
          </a:p>
          <a:p>
            <a:r>
              <a:rPr lang="nb-NO" sz="1200" b="0" i="0" u="none" strike="noStrike" kern="1200" baseline="0" dirty="0" smtClean="0">
                <a:solidFill>
                  <a:schemeClr val="tx1"/>
                </a:solidFill>
                <a:latin typeface="+mn-lt"/>
                <a:ea typeface="+mn-ea"/>
                <a:cs typeface="+mn-cs"/>
              </a:rPr>
              <a:t>Spetsenergi 	1040 	149 	1040 	Kr/MWh 	</a:t>
            </a:r>
          </a:p>
          <a:p>
            <a:endParaRPr lang="nb-NO" sz="1200" b="0" i="0" u="none" strike="noStrike" kern="1200" baseline="0" dirty="0" smtClean="0">
              <a:solidFill>
                <a:schemeClr val="tx1"/>
              </a:solidFill>
              <a:latin typeface="+mn-lt"/>
              <a:ea typeface="+mn-ea"/>
              <a:cs typeface="+mn-cs"/>
            </a:endParaRPr>
          </a:p>
          <a:p>
            <a:r>
              <a:rPr lang="sv-SE" sz="1200" b="0" i="0" u="none" strike="noStrike" kern="1200" baseline="0" dirty="0" smtClean="0">
                <a:solidFill>
                  <a:schemeClr val="tx1"/>
                </a:solidFill>
                <a:latin typeface="+mn-lt"/>
                <a:ea typeface="+mn-ea"/>
                <a:cs typeface="+mn-cs"/>
              </a:rPr>
              <a:t>	</a:t>
            </a:r>
          </a:p>
          <a:p>
            <a:endParaRPr lang="nb-NO" sz="1200" b="0" i="0" u="none" strike="noStrike" kern="1200" baseline="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sv-SE" baseline="0" dirty="0" smtClean="0"/>
          </a:p>
          <a:p>
            <a:endParaRPr lang="sv-SE" baseline="0" dirty="0" smtClean="0"/>
          </a:p>
          <a:p>
            <a:endParaRPr lang="sv-SE" dirty="0"/>
          </a:p>
        </p:txBody>
      </p:sp>
      <p:sp>
        <p:nvSpPr>
          <p:cNvPr id="4" name="Platshållare för bildnummer 3"/>
          <p:cNvSpPr>
            <a:spLocks noGrp="1"/>
          </p:cNvSpPr>
          <p:nvPr>
            <p:ph type="sldNum" sz="quarter" idx="10"/>
          </p:nvPr>
        </p:nvSpPr>
        <p:spPr/>
        <p:txBody>
          <a:bodyPr/>
          <a:lstStyle/>
          <a:p>
            <a:fld id="{EC009FF6-9BFD-4709-88DD-799F3383B13A}" type="slidenum">
              <a:rPr lang="en-US" smtClean="0"/>
              <a:t>3</a:t>
            </a:fld>
            <a:endParaRPr lang="en-US"/>
          </a:p>
        </p:txBody>
      </p:sp>
    </p:spTree>
    <p:extLst>
      <p:ext uri="{BB962C8B-B14F-4D97-AF65-F5344CB8AC3E}">
        <p14:creationId xmlns:p14="http://schemas.microsoft.com/office/powerpoint/2010/main" val="40720093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De 90 kallaste dagarna förutom helger ligger som grund och ref till </a:t>
            </a:r>
            <a:r>
              <a:rPr lang="sv-SE" dirty="0" err="1" smtClean="0"/>
              <a:t>maxeff</a:t>
            </a:r>
            <a:r>
              <a:rPr lang="sv-SE" dirty="0" smtClean="0"/>
              <a:t>. Vid lägre medeldygnstemp än -15 extrapoleras effekten</a:t>
            </a:r>
            <a:r>
              <a:rPr lang="sv-SE" baseline="0" dirty="0" smtClean="0"/>
              <a:t> upp till -15</a:t>
            </a:r>
            <a:endParaRPr lang="sv-SE" dirty="0"/>
          </a:p>
        </p:txBody>
      </p:sp>
      <p:sp>
        <p:nvSpPr>
          <p:cNvPr id="4" name="Platshållare för bildnummer 3"/>
          <p:cNvSpPr>
            <a:spLocks noGrp="1"/>
          </p:cNvSpPr>
          <p:nvPr>
            <p:ph type="sldNum" sz="quarter" idx="10"/>
          </p:nvPr>
        </p:nvSpPr>
        <p:spPr/>
        <p:txBody>
          <a:bodyPr/>
          <a:lstStyle/>
          <a:p>
            <a:fld id="{EC009FF6-9BFD-4709-88DD-799F3383B13A}" type="slidenum">
              <a:rPr lang="en-US" smtClean="0"/>
              <a:t>4</a:t>
            </a:fld>
            <a:endParaRPr lang="en-US"/>
          </a:p>
        </p:txBody>
      </p:sp>
    </p:spTree>
    <p:extLst>
      <p:ext uri="{BB962C8B-B14F-4D97-AF65-F5344CB8AC3E}">
        <p14:creationId xmlns:p14="http://schemas.microsoft.com/office/powerpoint/2010/main" val="423363371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9.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0.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1_Förstasida Alt1">
    <p:bg>
      <p:bgPr>
        <a:solidFill>
          <a:schemeClr val="accent1"/>
        </a:solidFill>
        <a:effectLst/>
      </p:bgPr>
    </p:bg>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695325" y="1392463"/>
            <a:ext cx="11264610" cy="2260984"/>
          </a:xfrm>
        </p:spPr>
        <p:txBody>
          <a:bodyPr anchor="b">
            <a:noAutofit/>
          </a:bodyPr>
          <a:lstStyle>
            <a:lvl1pPr algn="l">
              <a:defRPr sz="8000" b="1" spc="40" baseline="0">
                <a:solidFill>
                  <a:schemeClr val="bg1"/>
                </a:solidFill>
              </a:defRPr>
            </a:lvl1pPr>
          </a:lstStyle>
          <a:p>
            <a:r>
              <a:rPr lang="sv-SE" noProof="0" dirty="0" smtClean="0"/>
              <a:t>Hej och </a:t>
            </a:r>
            <a:br>
              <a:rPr lang="sv-SE" noProof="0" dirty="0" smtClean="0"/>
            </a:br>
            <a:r>
              <a:rPr lang="sv-SE" noProof="0" dirty="0" smtClean="0"/>
              <a:t>välkomna!</a:t>
            </a:r>
            <a:endParaRPr lang="sv-SE" noProof="0" dirty="0"/>
          </a:p>
        </p:txBody>
      </p:sp>
      <p:sp>
        <p:nvSpPr>
          <p:cNvPr id="3" name="Underrubrik 2"/>
          <p:cNvSpPr>
            <a:spLocks noGrp="1"/>
          </p:cNvSpPr>
          <p:nvPr>
            <p:ph type="subTitle" idx="1"/>
          </p:nvPr>
        </p:nvSpPr>
        <p:spPr>
          <a:xfrm>
            <a:off x="695324" y="3653447"/>
            <a:ext cx="11264611" cy="704206"/>
          </a:xfrm>
        </p:spPr>
        <p:txBody>
          <a:bodyPr>
            <a:normAutofit/>
          </a:bodyPr>
          <a:lstStyle>
            <a:lvl1pPr marL="0" indent="0" algn="l">
              <a:lnSpc>
                <a:spcPct val="150000"/>
              </a:lnSpc>
              <a:buNone/>
              <a:defRPr sz="2000" b="1" cap="all" spc="50" baseline="0">
                <a:solidFill>
                  <a:schemeClr val="accent3"/>
                </a:solidFill>
                <a:latin typeface="Calibri Light" panose="020F030202020403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noProof="0" smtClean="0"/>
              <a:t>Klicka här för att ändra format på underrubrik i bakgrunden</a:t>
            </a:r>
            <a:endParaRPr lang="sv-SE" noProof="0" dirty="0"/>
          </a:p>
        </p:txBody>
      </p:sp>
      <p:pic>
        <p:nvPicPr>
          <p:cNvPr id="7" name="Bildobjekt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505209" y="5661681"/>
            <a:ext cx="1155700" cy="769572"/>
          </a:xfrm>
          <a:prstGeom prst="rect">
            <a:avLst/>
          </a:prstGeom>
        </p:spPr>
      </p:pic>
    </p:spTree>
    <p:extLst>
      <p:ext uri="{BB962C8B-B14F-4D97-AF65-F5344CB8AC3E}">
        <p14:creationId xmlns:p14="http://schemas.microsoft.com/office/powerpoint/2010/main" val="145124159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blank" preserve="1">
  <p:cSld name="Hel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48946506"/>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Sektionsavdelare">
    <p:bg>
      <p:bgPr>
        <a:solidFill>
          <a:schemeClr val="bg2">
            <a:lumMod val="20000"/>
            <a:lumOff val="80000"/>
            <a:alpha val="20000"/>
          </a:schemeClr>
        </a:solidFill>
        <a:effectLst/>
      </p:bgPr>
    </p:bg>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007999"/>
            <a:ext cx="9144000" cy="1853963"/>
          </a:xfrm>
        </p:spPr>
        <p:txBody>
          <a:bodyPr anchor="b">
            <a:normAutofit/>
          </a:bodyPr>
          <a:lstStyle>
            <a:lvl1pPr algn="ctr">
              <a:defRPr sz="4800" b="1" spc="60" baseline="0">
                <a:solidFill>
                  <a:schemeClr val="accent1"/>
                </a:solidFill>
              </a:defRPr>
            </a:lvl1pPr>
          </a:lstStyle>
          <a:p>
            <a:r>
              <a:rPr lang="sv-SE" noProof="0" smtClean="0"/>
              <a:t>Klicka här för att ändra format</a:t>
            </a:r>
            <a:endParaRPr lang="sv-SE" noProof="0" dirty="0"/>
          </a:p>
        </p:txBody>
      </p:sp>
      <p:sp>
        <p:nvSpPr>
          <p:cNvPr id="3" name="Underrubrik 2"/>
          <p:cNvSpPr>
            <a:spLocks noGrp="1"/>
          </p:cNvSpPr>
          <p:nvPr>
            <p:ph type="subTitle" idx="1"/>
          </p:nvPr>
        </p:nvSpPr>
        <p:spPr>
          <a:xfrm>
            <a:off x="1524000" y="3069238"/>
            <a:ext cx="9144000" cy="1655762"/>
          </a:xfrm>
        </p:spPr>
        <p:txBody>
          <a:bodyPr>
            <a:normAutofit/>
          </a:bodyPr>
          <a:lstStyle>
            <a:lvl1pPr marL="0" indent="0" algn="ctr">
              <a:lnSpc>
                <a:spcPct val="150000"/>
              </a:lnSpc>
              <a:buNone/>
              <a:defRPr sz="1800" cap="all" spc="100" baseline="0">
                <a:solidFill>
                  <a:schemeClr val="accent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noProof="0" smtClean="0"/>
              <a:t>Klicka här för att ändra format på underrubrik i bakgrunden</a:t>
            </a:r>
            <a:endParaRPr lang="sv-SE" noProof="0" dirty="0"/>
          </a:p>
        </p:txBody>
      </p:sp>
      <p:pic>
        <p:nvPicPr>
          <p:cNvPr id="7" name="Bildobjekt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5216739"/>
            <a:ext cx="12189524" cy="647871"/>
          </a:xfrm>
          <a:prstGeom prst="rect">
            <a:avLst/>
          </a:prstGeom>
        </p:spPr>
      </p:pic>
    </p:spTree>
    <p:extLst>
      <p:ext uri="{BB962C8B-B14F-4D97-AF65-F5344CB8AC3E}">
        <p14:creationId xmlns:p14="http://schemas.microsoft.com/office/powerpoint/2010/main" val="250262699"/>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ista slide">
    <p:bg>
      <p:bgPr>
        <a:solidFill>
          <a:schemeClr val="bg2">
            <a:lumMod val="20000"/>
            <a:lumOff val="80000"/>
            <a:alpha val="20000"/>
          </a:schemeClr>
        </a:solidFill>
        <a:effectLst/>
      </p:bgPr>
    </p:bg>
    <p:spTree>
      <p:nvGrpSpPr>
        <p:cNvPr id="1" name=""/>
        <p:cNvGrpSpPr/>
        <p:nvPr/>
      </p:nvGrpSpPr>
      <p:grpSpPr>
        <a:xfrm>
          <a:off x="0" y="0"/>
          <a:ext cx="0" cy="0"/>
          <a:chOff x="0" y="0"/>
          <a:chExt cx="0" cy="0"/>
        </a:xfrm>
      </p:grpSpPr>
      <p:pic>
        <p:nvPicPr>
          <p:cNvPr id="7" name="Bildobjekt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5216739"/>
            <a:ext cx="12189524" cy="647871"/>
          </a:xfrm>
          <a:prstGeom prst="rect">
            <a:avLst/>
          </a:prstGeom>
        </p:spPr>
      </p:pic>
      <p:sp>
        <p:nvSpPr>
          <p:cNvPr id="10" name="Rubrik 5"/>
          <p:cNvSpPr txBox="1">
            <a:spLocks/>
          </p:cNvSpPr>
          <p:nvPr userDrawn="1"/>
        </p:nvSpPr>
        <p:spPr>
          <a:xfrm>
            <a:off x="1652574" y="2445565"/>
            <a:ext cx="5324475" cy="143986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b="1" kern="1200">
                <a:solidFill>
                  <a:schemeClr val="accent1"/>
                </a:solidFill>
                <a:latin typeface="Rockwell" panose="02060603020205020403" pitchFamily="18" charset="0"/>
                <a:ea typeface="+mj-ea"/>
                <a:cs typeface="+mj-cs"/>
              </a:defRPr>
            </a:lvl1pPr>
          </a:lstStyle>
          <a:p>
            <a:r>
              <a:rPr lang="sv-SE" sz="9600" noProof="0" dirty="0" smtClean="0"/>
              <a:t>Tack!</a:t>
            </a:r>
            <a:endParaRPr lang="sv-SE" sz="9600" noProof="0" dirty="0"/>
          </a:p>
        </p:txBody>
      </p:sp>
      <p:sp>
        <p:nvSpPr>
          <p:cNvPr id="4" name="Rektangel 3"/>
          <p:cNvSpPr/>
          <p:nvPr userDrawn="1"/>
        </p:nvSpPr>
        <p:spPr>
          <a:xfrm>
            <a:off x="5584466" y="1720840"/>
            <a:ext cx="6096000" cy="3277820"/>
          </a:xfrm>
          <a:prstGeom prst="rect">
            <a:avLst/>
          </a:prstGeom>
        </p:spPr>
        <p:txBody>
          <a:bodyPr>
            <a:spAutoFit/>
          </a:bodyPr>
          <a:lstStyle/>
          <a:p>
            <a:pPr algn="r">
              <a:lnSpc>
                <a:spcPct val="150000"/>
              </a:lnSpc>
            </a:pPr>
            <a:r>
              <a:rPr lang="sv-SE" sz="1400" b="1" dirty="0" smtClean="0">
                <a:solidFill>
                  <a:schemeClr val="accent1"/>
                </a:solidFill>
                <a:latin typeface="+mj-lt"/>
              </a:rPr>
              <a:t>LÄS MER OM OSS PÅ </a:t>
            </a:r>
          </a:p>
          <a:p>
            <a:pPr algn="r">
              <a:lnSpc>
                <a:spcPct val="150000"/>
              </a:lnSpc>
            </a:pPr>
            <a:r>
              <a:rPr lang="sv-SE" dirty="0" smtClean="0">
                <a:solidFill>
                  <a:schemeClr val="accent1"/>
                </a:solidFill>
              </a:rPr>
              <a:t>MALARENERGI.SE</a:t>
            </a:r>
          </a:p>
          <a:p>
            <a:pPr algn="r">
              <a:lnSpc>
                <a:spcPct val="150000"/>
              </a:lnSpc>
            </a:pPr>
            <a:endParaRPr lang="sv-SE" dirty="0" smtClean="0">
              <a:solidFill>
                <a:schemeClr val="accent1"/>
              </a:solidFill>
            </a:endParaRPr>
          </a:p>
          <a:p>
            <a:pPr algn="r">
              <a:lnSpc>
                <a:spcPct val="150000"/>
              </a:lnSpc>
            </a:pPr>
            <a:r>
              <a:rPr lang="sv-SE" sz="1400" b="1" dirty="0" smtClean="0">
                <a:solidFill>
                  <a:schemeClr val="accent1"/>
                </a:solidFill>
                <a:latin typeface="+mj-lt"/>
              </a:rPr>
              <a:t>FÖLJ OSS PÅ:</a:t>
            </a:r>
          </a:p>
          <a:p>
            <a:pPr algn="r">
              <a:lnSpc>
                <a:spcPct val="150000"/>
              </a:lnSpc>
            </a:pPr>
            <a:r>
              <a:rPr lang="sv-SE" dirty="0" smtClean="0">
                <a:solidFill>
                  <a:schemeClr val="accent1"/>
                </a:solidFill>
              </a:rPr>
              <a:t>FACEBOOK.COM/MALARENERGI</a:t>
            </a:r>
          </a:p>
          <a:p>
            <a:pPr algn="r">
              <a:lnSpc>
                <a:spcPct val="150000"/>
              </a:lnSpc>
            </a:pPr>
            <a:r>
              <a:rPr lang="sv-SE" dirty="0" smtClean="0">
                <a:solidFill>
                  <a:schemeClr val="accent1"/>
                </a:solidFill>
              </a:rPr>
              <a:t>INSTAGRAM.COM/MALARENERGI</a:t>
            </a:r>
          </a:p>
          <a:p>
            <a:pPr algn="r">
              <a:lnSpc>
                <a:spcPct val="150000"/>
              </a:lnSpc>
            </a:pPr>
            <a:r>
              <a:rPr lang="sv-SE" dirty="0" smtClean="0">
                <a:solidFill>
                  <a:schemeClr val="accent1"/>
                </a:solidFill>
              </a:rPr>
              <a:t>LINKEDIN.COM/MALARENERGI</a:t>
            </a:r>
          </a:p>
          <a:p>
            <a:pPr algn="r">
              <a:lnSpc>
                <a:spcPct val="150000"/>
              </a:lnSpc>
            </a:pPr>
            <a:endParaRPr lang="sv-SE" dirty="0">
              <a:solidFill>
                <a:schemeClr val="accent1"/>
              </a:solidFill>
            </a:endParaRPr>
          </a:p>
        </p:txBody>
      </p:sp>
    </p:spTree>
    <p:extLst>
      <p:ext uri="{BB962C8B-B14F-4D97-AF65-F5344CB8AC3E}">
        <p14:creationId xmlns:p14="http://schemas.microsoft.com/office/powerpoint/2010/main" val="1119989878"/>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Enfärgad m Text">
    <p:bg>
      <p:bgPr>
        <a:solidFill>
          <a:schemeClr val="accent1"/>
        </a:solidFill>
        <a:effectLst/>
      </p:bgPr>
    </p:bg>
    <p:spTree>
      <p:nvGrpSpPr>
        <p:cNvPr id="1" name=""/>
        <p:cNvGrpSpPr/>
        <p:nvPr/>
      </p:nvGrpSpPr>
      <p:grpSpPr>
        <a:xfrm>
          <a:off x="0" y="0"/>
          <a:ext cx="0" cy="0"/>
          <a:chOff x="0" y="0"/>
          <a:chExt cx="0" cy="0"/>
        </a:xfrm>
      </p:grpSpPr>
      <p:sp>
        <p:nvSpPr>
          <p:cNvPr id="6" name="Rubrik 1"/>
          <p:cNvSpPr>
            <a:spLocks noGrp="1"/>
          </p:cNvSpPr>
          <p:nvPr>
            <p:ph type="ctrTitle"/>
          </p:nvPr>
        </p:nvSpPr>
        <p:spPr>
          <a:xfrm>
            <a:off x="1524000" y="1269256"/>
            <a:ext cx="9144000" cy="3244686"/>
          </a:xfrm>
        </p:spPr>
        <p:txBody>
          <a:bodyPr anchor="ctr">
            <a:normAutofit/>
          </a:bodyPr>
          <a:lstStyle>
            <a:lvl1pPr algn="ctr">
              <a:defRPr sz="4800" b="1" spc="60" baseline="0">
                <a:solidFill>
                  <a:schemeClr val="bg1"/>
                </a:solidFill>
              </a:defRPr>
            </a:lvl1pPr>
          </a:lstStyle>
          <a:p>
            <a:r>
              <a:rPr lang="sv-SE" noProof="0" smtClean="0"/>
              <a:t>Klicka här för att ändra format</a:t>
            </a:r>
            <a:endParaRPr lang="sv-SE" noProof="0" dirty="0"/>
          </a:p>
        </p:txBody>
      </p:sp>
      <p:pic>
        <p:nvPicPr>
          <p:cNvPr id="3" name="Bildobjekt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58868" y="220209"/>
            <a:ext cx="717076" cy="477496"/>
          </a:xfrm>
          <a:prstGeom prst="rect">
            <a:avLst/>
          </a:prstGeom>
        </p:spPr>
      </p:pic>
    </p:spTree>
    <p:extLst>
      <p:ext uri="{BB962C8B-B14F-4D97-AF65-F5344CB8AC3E}">
        <p14:creationId xmlns:p14="http://schemas.microsoft.com/office/powerpoint/2010/main" val="1703022744"/>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Streck - Orang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Rubrik 1"/>
          <p:cNvSpPr>
            <a:spLocks noGrp="1"/>
          </p:cNvSpPr>
          <p:nvPr>
            <p:ph type="ctrTitle"/>
          </p:nvPr>
        </p:nvSpPr>
        <p:spPr>
          <a:xfrm>
            <a:off x="1524000" y="1269256"/>
            <a:ext cx="9144000" cy="3244686"/>
          </a:xfrm>
        </p:spPr>
        <p:txBody>
          <a:bodyPr anchor="ctr">
            <a:normAutofit/>
          </a:bodyPr>
          <a:lstStyle>
            <a:lvl1pPr algn="ctr">
              <a:defRPr sz="4800" b="1" spc="60" baseline="0">
                <a:solidFill>
                  <a:schemeClr val="bg1"/>
                </a:solidFill>
              </a:defRPr>
            </a:lvl1pPr>
          </a:lstStyle>
          <a:p>
            <a:r>
              <a:rPr lang="sv-SE" noProof="0" smtClean="0"/>
              <a:t>Klicka här för att ändra format</a:t>
            </a:r>
            <a:endParaRPr lang="sv-SE" noProof="0" dirty="0"/>
          </a:p>
        </p:txBody>
      </p:sp>
      <p:pic>
        <p:nvPicPr>
          <p:cNvPr id="4" name="Bildobjekt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158868" y="220209"/>
            <a:ext cx="717076" cy="477496"/>
          </a:xfrm>
          <a:prstGeom prst="rect">
            <a:avLst/>
          </a:prstGeom>
        </p:spPr>
      </p:pic>
    </p:spTree>
    <p:extLst>
      <p:ext uri="{BB962C8B-B14F-4D97-AF65-F5344CB8AC3E}">
        <p14:creationId xmlns:p14="http://schemas.microsoft.com/office/powerpoint/2010/main" val="2860234729"/>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Streck_grå">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Rubrik 1"/>
          <p:cNvSpPr>
            <a:spLocks noGrp="1"/>
          </p:cNvSpPr>
          <p:nvPr>
            <p:ph type="ctrTitle"/>
          </p:nvPr>
        </p:nvSpPr>
        <p:spPr>
          <a:xfrm>
            <a:off x="1524000" y="1269256"/>
            <a:ext cx="9144000" cy="3244686"/>
          </a:xfrm>
        </p:spPr>
        <p:txBody>
          <a:bodyPr anchor="ctr">
            <a:normAutofit/>
          </a:bodyPr>
          <a:lstStyle>
            <a:lvl1pPr algn="ctr">
              <a:defRPr sz="4800" b="1" spc="60" baseline="0">
                <a:solidFill>
                  <a:schemeClr val="bg1"/>
                </a:solidFill>
              </a:defRPr>
            </a:lvl1pPr>
          </a:lstStyle>
          <a:p>
            <a:r>
              <a:rPr lang="sv-SE" noProof="0" smtClean="0"/>
              <a:t>Klicka här för att ändra format</a:t>
            </a:r>
            <a:endParaRPr lang="sv-SE" noProof="0" dirty="0"/>
          </a:p>
        </p:txBody>
      </p:sp>
      <p:pic>
        <p:nvPicPr>
          <p:cNvPr id="4" name="Bildobjekt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158868" y="220209"/>
            <a:ext cx="717076" cy="477496"/>
          </a:xfrm>
          <a:prstGeom prst="rect">
            <a:avLst/>
          </a:prstGeom>
        </p:spPr>
      </p:pic>
    </p:spTree>
    <p:extLst>
      <p:ext uri="{BB962C8B-B14F-4D97-AF65-F5344CB8AC3E}">
        <p14:creationId xmlns:p14="http://schemas.microsoft.com/office/powerpoint/2010/main" val="557091016"/>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Streck Mörkblå">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Rubrik 1"/>
          <p:cNvSpPr>
            <a:spLocks noGrp="1"/>
          </p:cNvSpPr>
          <p:nvPr>
            <p:ph type="ctrTitle"/>
          </p:nvPr>
        </p:nvSpPr>
        <p:spPr>
          <a:xfrm>
            <a:off x="1524000" y="1269256"/>
            <a:ext cx="9144000" cy="3244686"/>
          </a:xfrm>
        </p:spPr>
        <p:txBody>
          <a:bodyPr anchor="ctr">
            <a:normAutofit/>
          </a:bodyPr>
          <a:lstStyle>
            <a:lvl1pPr algn="ctr">
              <a:defRPr sz="4800" b="1" spc="60" baseline="0">
                <a:solidFill>
                  <a:schemeClr val="bg1"/>
                </a:solidFill>
              </a:defRPr>
            </a:lvl1pPr>
          </a:lstStyle>
          <a:p>
            <a:r>
              <a:rPr lang="sv-SE" noProof="0" smtClean="0"/>
              <a:t>Klicka här för att ändra format</a:t>
            </a:r>
            <a:endParaRPr lang="sv-SE" noProof="0" dirty="0"/>
          </a:p>
        </p:txBody>
      </p:sp>
      <p:pic>
        <p:nvPicPr>
          <p:cNvPr id="4" name="Bildobjekt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158868" y="220209"/>
            <a:ext cx="717076" cy="477496"/>
          </a:xfrm>
          <a:prstGeom prst="rect">
            <a:avLst/>
          </a:prstGeom>
        </p:spPr>
      </p:pic>
    </p:spTree>
    <p:extLst>
      <p:ext uri="{BB962C8B-B14F-4D97-AF65-F5344CB8AC3E}">
        <p14:creationId xmlns:p14="http://schemas.microsoft.com/office/powerpoint/2010/main" val="1091940196"/>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Streck Ljusblå">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Rubrik 1"/>
          <p:cNvSpPr>
            <a:spLocks noGrp="1"/>
          </p:cNvSpPr>
          <p:nvPr>
            <p:ph type="ctrTitle"/>
          </p:nvPr>
        </p:nvSpPr>
        <p:spPr>
          <a:xfrm>
            <a:off x="1524000" y="1269256"/>
            <a:ext cx="9144000" cy="3244686"/>
          </a:xfrm>
        </p:spPr>
        <p:txBody>
          <a:bodyPr anchor="ctr">
            <a:normAutofit/>
          </a:bodyPr>
          <a:lstStyle>
            <a:lvl1pPr algn="ctr">
              <a:defRPr sz="4800" b="1" spc="60" baseline="0">
                <a:solidFill>
                  <a:schemeClr val="bg1"/>
                </a:solidFill>
              </a:defRPr>
            </a:lvl1pPr>
          </a:lstStyle>
          <a:p>
            <a:r>
              <a:rPr lang="sv-SE" smtClean="0"/>
              <a:t>Klicka här för att ändra format</a:t>
            </a:r>
            <a:endParaRPr lang="en-US" dirty="0"/>
          </a:p>
        </p:txBody>
      </p:sp>
      <p:pic>
        <p:nvPicPr>
          <p:cNvPr id="4" name="Bildobjekt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158868" y="220209"/>
            <a:ext cx="717076" cy="477496"/>
          </a:xfrm>
          <a:prstGeom prst="rect">
            <a:avLst/>
          </a:prstGeom>
        </p:spPr>
      </p:pic>
    </p:spTree>
    <p:extLst>
      <p:ext uri="{BB962C8B-B14F-4D97-AF65-F5344CB8AC3E}">
        <p14:creationId xmlns:p14="http://schemas.microsoft.com/office/powerpoint/2010/main" val="1673339799"/>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Fullfoto M Text">
    <p:bg>
      <p:bgPr>
        <a:solidFill>
          <a:schemeClr val="accent2"/>
        </a:solidFill>
        <a:effectLst/>
      </p:bgPr>
    </p:bg>
    <p:spTree>
      <p:nvGrpSpPr>
        <p:cNvPr id="1" name=""/>
        <p:cNvGrpSpPr/>
        <p:nvPr/>
      </p:nvGrpSpPr>
      <p:grpSpPr>
        <a:xfrm>
          <a:off x="0" y="0"/>
          <a:ext cx="0" cy="0"/>
          <a:chOff x="0" y="0"/>
          <a:chExt cx="0" cy="0"/>
        </a:xfrm>
      </p:grpSpPr>
      <p:sp>
        <p:nvSpPr>
          <p:cNvPr id="12" name="Platshållare för innehåll 11"/>
          <p:cNvSpPr>
            <a:spLocks noGrp="1"/>
          </p:cNvSpPr>
          <p:nvPr>
            <p:ph sz="quarter" idx="13" hasCustomPrompt="1"/>
          </p:nvPr>
        </p:nvSpPr>
        <p:spPr>
          <a:xfrm>
            <a:off x="0" y="0"/>
            <a:ext cx="12192000" cy="6858000"/>
          </a:xfrm>
        </p:spPr>
        <p:txBody>
          <a:bodyPr anchor="ctr"/>
          <a:lstStyle>
            <a:lvl1pPr algn="ctr">
              <a:defRPr/>
            </a:lvl1pPr>
          </a:lstStyle>
          <a:p>
            <a:pPr lvl="0"/>
            <a:r>
              <a:rPr lang="sv-SE" dirty="0" smtClean="0"/>
              <a:t>Klicka för att lägga in bild</a:t>
            </a:r>
            <a:endParaRPr lang="en-US" dirty="0"/>
          </a:p>
        </p:txBody>
      </p:sp>
      <p:sp>
        <p:nvSpPr>
          <p:cNvPr id="2" name="Rubrik 1"/>
          <p:cNvSpPr>
            <a:spLocks noGrp="1"/>
          </p:cNvSpPr>
          <p:nvPr>
            <p:ph type="ctrTitle" hasCustomPrompt="1"/>
          </p:nvPr>
        </p:nvSpPr>
        <p:spPr>
          <a:xfrm>
            <a:off x="1524000" y="1122363"/>
            <a:ext cx="9144000" cy="1672792"/>
          </a:xfrm>
        </p:spPr>
        <p:txBody>
          <a:bodyPr anchor="b">
            <a:normAutofit/>
          </a:bodyPr>
          <a:lstStyle>
            <a:lvl1pPr algn="ctr">
              <a:lnSpc>
                <a:spcPct val="75000"/>
              </a:lnSpc>
              <a:defRPr sz="3600" cap="none" spc="300" baseline="0">
                <a:solidFill>
                  <a:schemeClr val="bg1"/>
                </a:solidFill>
                <a:latin typeface="Rockwell" panose="02060603020205020403" pitchFamily="18" charset="0"/>
              </a:defRPr>
            </a:lvl1pPr>
          </a:lstStyle>
          <a:p>
            <a:r>
              <a:rPr lang="sv-SE" dirty="0" smtClean="0"/>
              <a:t>Skriv in din text </a:t>
            </a:r>
            <a:endParaRPr lang="en-US" dirty="0"/>
          </a:p>
        </p:txBody>
      </p:sp>
      <p:pic>
        <p:nvPicPr>
          <p:cNvPr id="9" name="Bildobjekt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58868" y="220209"/>
            <a:ext cx="717076" cy="477496"/>
          </a:xfrm>
          <a:prstGeom prst="rect">
            <a:avLst/>
          </a:prstGeom>
        </p:spPr>
      </p:pic>
    </p:spTree>
    <p:extLst>
      <p:ext uri="{BB962C8B-B14F-4D97-AF65-F5344CB8AC3E}">
        <p14:creationId xmlns:p14="http://schemas.microsoft.com/office/powerpoint/2010/main" val="66182046"/>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title" preserve="1">
  <p:cSld name="Citat Mörkblå">
    <p:bg>
      <p:bgPr>
        <a:solidFill>
          <a:schemeClr val="tx2"/>
        </a:solidFill>
        <a:effectLst/>
      </p:bgPr>
    </p:bg>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1524000" y="1122363"/>
            <a:ext cx="9144000" cy="2387600"/>
          </a:xfrm>
        </p:spPr>
        <p:txBody>
          <a:bodyPr anchor="t">
            <a:normAutofit/>
          </a:bodyPr>
          <a:lstStyle>
            <a:lvl1pPr algn="l">
              <a:lnSpc>
                <a:spcPct val="80000"/>
              </a:lnSpc>
              <a:defRPr sz="6600" cap="none" spc="300" baseline="0">
                <a:solidFill>
                  <a:schemeClr val="bg1"/>
                </a:solidFill>
                <a:latin typeface="Rockwell" panose="02060603020205020403" pitchFamily="18" charset="0"/>
              </a:defRPr>
            </a:lvl1pPr>
          </a:lstStyle>
          <a:p>
            <a:r>
              <a:rPr lang="sv-SE" noProof="0" dirty="0" smtClean="0"/>
              <a:t>Långt citat för att poängtera en punkt eller händelse.”</a:t>
            </a:r>
            <a:endParaRPr lang="sv-SE" noProof="0" dirty="0"/>
          </a:p>
        </p:txBody>
      </p:sp>
      <p:sp>
        <p:nvSpPr>
          <p:cNvPr id="3" name="Underrubrik 2"/>
          <p:cNvSpPr>
            <a:spLocks noGrp="1"/>
          </p:cNvSpPr>
          <p:nvPr>
            <p:ph type="subTitle" idx="1" hasCustomPrompt="1"/>
          </p:nvPr>
        </p:nvSpPr>
        <p:spPr>
          <a:xfrm>
            <a:off x="1524000" y="3704695"/>
            <a:ext cx="9144000" cy="631562"/>
          </a:xfrm>
        </p:spPr>
        <p:txBody>
          <a:bodyPr>
            <a:normAutofit/>
          </a:bodyPr>
          <a:lstStyle>
            <a:lvl1pPr marL="0" indent="0" algn="l">
              <a:buNone/>
              <a:defRPr sz="1200" b="1" cap="all" spc="300" baseline="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noProof="0" dirty="0" smtClean="0"/>
              <a:t>- NAMN EFTERNAMN</a:t>
            </a:r>
            <a:endParaRPr lang="sv-SE" noProof="0" dirty="0"/>
          </a:p>
        </p:txBody>
      </p:sp>
      <p:sp>
        <p:nvSpPr>
          <p:cNvPr id="8" name="textruta 7"/>
          <p:cNvSpPr txBox="1"/>
          <p:nvPr userDrawn="1"/>
        </p:nvSpPr>
        <p:spPr>
          <a:xfrm>
            <a:off x="175800" y="746503"/>
            <a:ext cx="1324800" cy="1569660"/>
          </a:xfrm>
          <a:prstGeom prst="rect">
            <a:avLst/>
          </a:prstGeom>
          <a:noFill/>
        </p:spPr>
        <p:txBody>
          <a:bodyPr wrap="square" rtlCol="0">
            <a:spAutoFit/>
          </a:bodyPr>
          <a:lstStyle/>
          <a:p>
            <a:pPr algn="r"/>
            <a:r>
              <a:rPr kumimoji="0" lang="sv-SE" sz="9600" b="0" i="0" u="none" strike="noStrike" kern="1200" cap="none" spc="0" normalizeH="0" baseline="0" noProof="0" dirty="0" smtClean="0">
                <a:ln>
                  <a:noFill/>
                </a:ln>
                <a:solidFill>
                  <a:schemeClr val="bg1"/>
                </a:solidFill>
                <a:effectLst/>
                <a:uLnTx/>
                <a:uFillTx/>
                <a:latin typeface="Rockwell" panose="02060603020205020403" pitchFamily="18" charset="0"/>
                <a:ea typeface="+mj-ea"/>
                <a:cs typeface="+mj-cs"/>
              </a:rPr>
              <a:t>”</a:t>
            </a:r>
            <a:endParaRPr lang="sv-SE" sz="7200" noProof="0" dirty="0">
              <a:solidFill>
                <a:schemeClr val="bg1"/>
              </a:solidFill>
            </a:endParaRPr>
          </a:p>
        </p:txBody>
      </p:sp>
      <p:pic>
        <p:nvPicPr>
          <p:cNvPr id="9" name="Bildobjekt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58868" y="220209"/>
            <a:ext cx="717076" cy="477496"/>
          </a:xfrm>
          <a:prstGeom prst="rect">
            <a:avLst/>
          </a:prstGeom>
        </p:spPr>
      </p:pic>
    </p:spTree>
    <p:extLst>
      <p:ext uri="{BB962C8B-B14F-4D97-AF65-F5344CB8AC3E}">
        <p14:creationId xmlns:p14="http://schemas.microsoft.com/office/powerpoint/2010/main" val="18228199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Förstasida Alt2">
    <p:bg>
      <p:bgPr>
        <a:blipFill dpi="0" rotWithShape="1">
          <a:blip r:embed="rId2">
            <a:lum/>
          </a:blip>
          <a:srcRect/>
          <a:stretch>
            <a:fillRect t="76000"/>
          </a:stretch>
        </a:blipFill>
        <a:effectLst/>
      </p:bgPr>
    </p:bg>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695325" y="1007999"/>
            <a:ext cx="9144000" cy="1853963"/>
          </a:xfrm>
        </p:spPr>
        <p:txBody>
          <a:bodyPr anchor="b">
            <a:noAutofit/>
          </a:bodyPr>
          <a:lstStyle>
            <a:lvl1pPr algn="l">
              <a:defRPr sz="6000" b="1" spc="40" baseline="0">
                <a:solidFill>
                  <a:schemeClr val="accent1"/>
                </a:solidFill>
              </a:defRPr>
            </a:lvl1pPr>
          </a:lstStyle>
          <a:p>
            <a:r>
              <a:rPr lang="sv-SE" noProof="0" dirty="0" smtClean="0"/>
              <a:t>Hej och välkomna!</a:t>
            </a:r>
            <a:endParaRPr lang="sv-SE" noProof="0" dirty="0"/>
          </a:p>
        </p:txBody>
      </p:sp>
      <p:sp>
        <p:nvSpPr>
          <p:cNvPr id="3" name="Underrubrik 2"/>
          <p:cNvSpPr>
            <a:spLocks noGrp="1"/>
          </p:cNvSpPr>
          <p:nvPr>
            <p:ph type="subTitle" idx="1"/>
          </p:nvPr>
        </p:nvSpPr>
        <p:spPr>
          <a:xfrm>
            <a:off x="695325" y="2953394"/>
            <a:ext cx="9144000" cy="1655762"/>
          </a:xfrm>
        </p:spPr>
        <p:txBody>
          <a:bodyPr>
            <a:noAutofit/>
          </a:bodyPr>
          <a:lstStyle>
            <a:lvl1pPr marL="0" indent="0" algn="l">
              <a:lnSpc>
                <a:spcPct val="150000"/>
              </a:lnSpc>
              <a:buNone/>
              <a:defRPr sz="1800" cap="all" spc="100" baseline="0">
                <a:solidFill>
                  <a:schemeClr val="accent1"/>
                </a:solidFill>
                <a:latin typeface="Calibri Light" panose="020F030202020403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noProof="0" smtClean="0"/>
              <a:t>Klicka här för att ändra format på underrubrik i bakgrunden</a:t>
            </a:r>
            <a:endParaRPr lang="sv-SE" noProof="0" dirty="0"/>
          </a:p>
        </p:txBody>
      </p:sp>
    </p:spTree>
    <p:extLst>
      <p:ext uri="{BB962C8B-B14F-4D97-AF65-F5344CB8AC3E}">
        <p14:creationId xmlns:p14="http://schemas.microsoft.com/office/powerpoint/2010/main" val="1990411609"/>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title" preserve="1">
  <p:cSld name="Citat ljusgrå">
    <p:bg>
      <p:bgPr>
        <a:solidFill>
          <a:schemeClr val="bg2"/>
        </a:solidFill>
        <a:effectLst/>
      </p:bgPr>
    </p:bg>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1524000" y="1122363"/>
            <a:ext cx="9144000" cy="2387600"/>
          </a:xfrm>
        </p:spPr>
        <p:txBody>
          <a:bodyPr anchor="t">
            <a:normAutofit/>
          </a:bodyPr>
          <a:lstStyle>
            <a:lvl1pPr algn="l">
              <a:lnSpc>
                <a:spcPct val="80000"/>
              </a:lnSpc>
              <a:defRPr sz="6600" cap="none" spc="300" baseline="0">
                <a:solidFill>
                  <a:schemeClr val="tx1"/>
                </a:solidFill>
                <a:latin typeface="Rockwell" panose="02060603020205020403" pitchFamily="18" charset="0"/>
              </a:defRPr>
            </a:lvl1pPr>
          </a:lstStyle>
          <a:p>
            <a:r>
              <a:rPr lang="sv-SE" noProof="0" dirty="0" smtClean="0"/>
              <a:t>Långt citat för att poängtera en punkt eller händelse.”</a:t>
            </a:r>
            <a:endParaRPr lang="sv-SE" noProof="0" dirty="0"/>
          </a:p>
        </p:txBody>
      </p:sp>
      <p:sp>
        <p:nvSpPr>
          <p:cNvPr id="3" name="Underrubrik 2"/>
          <p:cNvSpPr>
            <a:spLocks noGrp="1"/>
          </p:cNvSpPr>
          <p:nvPr>
            <p:ph type="subTitle" idx="1" hasCustomPrompt="1"/>
          </p:nvPr>
        </p:nvSpPr>
        <p:spPr>
          <a:xfrm>
            <a:off x="1524000" y="3704694"/>
            <a:ext cx="9144000" cy="631562"/>
          </a:xfrm>
        </p:spPr>
        <p:txBody>
          <a:bodyPr>
            <a:normAutofit/>
          </a:bodyPr>
          <a:lstStyle>
            <a:lvl1pPr marL="0" indent="0" algn="l">
              <a:buNone/>
              <a:defRPr sz="1200" b="1" cap="all" spc="300" baseline="0">
                <a:solidFill>
                  <a:schemeClr val="tx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noProof="0" dirty="0" smtClean="0"/>
              <a:t>- NAMN EFTERNAMN</a:t>
            </a:r>
            <a:endParaRPr lang="sv-SE" noProof="0" dirty="0"/>
          </a:p>
        </p:txBody>
      </p:sp>
      <p:sp>
        <p:nvSpPr>
          <p:cNvPr id="8" name="textruta 7"/>
          <p:cNvSpPr txBox="1"/>
          <p:nvPr userDrawn="1"/>
        </p:nvSpPr>
        <p:spPr>
          <a:xfrm>
            <a:off x="175800" y="746503"/>
            <a:ext cx="1324800" cy="1569660"/>
          </a:xfrm>
          <a:prstGeom prst="rect">
            <a:avLst/>
          </a:prstGeom>
          <a:noFill/>
        </p:spPr>
        <p:txBody>
          <a:bodyPr wrap="square" rtlCol="0">
            <a:spAutoFit/>
          </a:bodyPr>
          <a:lstStyle/>
          <a:p>
            <a:pPr algn="r"/>
            <a:r>
              <a:rPr kumimoji="0" lang="sv-SE" sz="9600" b="0" i="0" u="none" strike="noStrike" kern="1200" cap="none" spc="0" normalizeH="0" baseline="0" noProof="0" dirty="0" smtClean="0">
                <a:ln>
                  <a:noFill/>
                </a:ln>
                <a:solidFill>
                  <a:schemeClr val="tx1"/>
                </a:solidFill>
                <a:effectLst/>
                <a:uLnTx/>
                <a:uFillTx/>
                <a:latin typeface="Rockwell" panose="02060603020205020403" pitchFamily="18" charset="0"/>
                <a:ea typeface="+mj-ea"/>
                <a:cs typeface="+mj-cs"/>
              </a:rPr>
              <a:t>”</a:t>
            </a:r>
            <a:endParaRPr lang="sv-SE" sz="7200" noProof="0" dirty="0">
              <a:solidFill>
                <a:schemeClr val="tx1"/>
              </a:solidFill>
            </a:endParaRPr>
          </a:p>
        </p:txBody>
      </p:sp>
      <p:pic>
        <p:nvPicPr>
          <p:cNvPr id="9" name="Bildobjekt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58868" y="220209"/>
            <a:ext cx="717076" cy="477496"/>
          </a:xfrm>
          <a:prstGeom prst="rect">
            <a:avLst/>
          </a:prstGeom>
        </p:spPr>
      </p:pic>
    </p:spTree>
    <p:extLst>
      <p:ext uri="{BB962C8B-B14F-4D97-AF65-F5344CB8AC3E}">
        <p14:creationId xmlns:p14="http://schemas.microsoft.com/office/powerpoint/2010/main" val="19545159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3 stora bilder">
    <p:spTree>
      <p:nvGrpSpPr>
        <p:cNvPr id="1" name=""/>
        <p:cNvGrpSpPr/>
        <p:nvPr/>
      </p:nvGrpSpPr>
      <p:grpSpPr>
        <a:xfrm>
          <a:off x="0" y="0"/>
          <a:ext cx="0" cy="0"/>
          <a:chOff x="0" y="0"/>
          <a:chExt cx="0" cy="0"/>
        </a:xfrm>
      </p:grpSpPr>
      <p:sp>
        <p:nvSpPr>
          <p:cNvPr id="8" name="Platshållare för bild 7"/>
          <p:cNvSpPr>
            <a:spLocks noGrp="1"/>
          </p:cNvSpPr>
          <p:nvPr>
            <p:ph type="pic" sz="quarter" idx="13"/>
          </p:nvPr>
        </p:nvSpPr>
        <p:spPr>
          <a:xfrm>
            <a:off x="0" y="1"/>
            <a:ext cx="4050000" cy="6858000"/>
          </a:xfrm>
          <a:solidFill>
            <a:schemeClr val="bg2"/>
          </a:solidFill>
        </p:spPr>
        <p:txBody>
          <a:bodyPr anchor="ctr"/>
          <a:lstStyle>
            <a:lvl1pPr marL="0" indent="0" algn="ctr">
              <a:buNone/>
              <a:defRPr/>
            </a:lvl1pPr>
          </a:lstStyle>
          <a:p>
            <a:r>
              <a:rPr lang="sv-SE" noProof="0" smtClean="0"/>
              <a:t>Klicka på ikonen för att lägga till en bild</a:t>
            </a:r>
            <a:endParaRPr lang="sv-SE" noProof="0" dirty="0"/>
          </a:p>
        </p:txBody>
      </p:sp>
      <p:sp>
        <p:nvSpPr>
          <p:cNvPr id="11" name="Platshållare för bild 7"/>
          <p:cNvSpPr>
            <a:spLocks noGrp="1"/>
          </p:cNvSpPr>
          <p:nvPr>
            <p:ph type="pic" sz="quarter" idx="14"/>
          </p:nvPr>
        </p:nvSpPr>
        <p:spPr>
          <a:xfrm>
            <a:off x="4071000" y="1"/>
            <a:ext cx="4050000" cy="6858000"/>
          </a:xfrm>
          <a:solidFill>
            <a:schemeClr val="accent1"/>
          </a:solidFill>
        </p:spPr>
        <p:txBody>
          <a:bodyPr anchor="ctr"/>
          <a:lstStyle>
            <a:lvl1pPr marL="0" indent="0" algn="ctr">
              <a:buNone/>
              <a:defRPr/>
            </a:lvl1pPr>
          </a:lstStyle>
          <a:p>
            <a:r>
              <a:rPr lang="sv-SE" noProof="0" smtClean="0"/>
              <a:t>Klicka på ikonen för att lägga till en bild</a:t>
            </a:r>
            <a:endParaRPr lang="sv-SE" noProof="0" dirty="0"/>
          </a:p>
        </p:txBody>
      </p:sp>
      <p:sp>
        <p:nvSpPr>
          <p:cNvPr id="12" name="Platshållare för bild 7"/>
          <p:cNvSpPr>
            <a:spLocks noGrp="1"/>
          </p:cNvSpPr>
          <p:nvPr>
            <p:ph type="pic" sz="quarter" idx="15"/>
          </p:nvPr>
        </p:nvSpPr>
        <p:spPr>
          <a:xfrm>
            <a:off x="8142000" y="1"/>
            <a:ext cx="4050000" cy="6858000"/>
          </a:xfrm>
          <a:solidFill>
            <a:schemeClr val="accent2"/>
          </a:solidFill>
        </p:spPr>
        <p:txBody>
          <a:bodyPr anchor="ctr"/>
          <a:lstStyle>
            <a:lvl1pPr marL="0" indent="0" algn="ctr">
              <a:buNone/>
              <a:defRPr/>
            </a:lvl1pPr>
          </a:lstStyle>
          <a:p>
            <a:r>
              <a:rPr lang="sv-SE" noProof="0" smtClean="0"/>
              <a:t>Klicka på ikonen för att lägga till en bild</a:t>
            </a:r>
            <a:endParaRPr lang="sv-SE" noProof="0" dirty="0"/>
          </a:p>
        </p:txBody>
      </p:sp>
      <p:sp>
        <p:nvSpPr>
          <p:cNvPr id="2" name="Rubrik 1"/>
          <p:cNvSpPr>
            <a:spLocks noGrp="1"/>
          </p:cNvSpPr>
          <p:nvPr>
            <p:ph type="title" hasCustomPrompt="1"/>
          </p:nvPr>
        </p:nvSpPr>
        <p:spPr>
          <a:xfrm>
            <a:off x="4074600" y="417600"/>
            <a:ext cx="4042800" cy="636787"/>
          </a:xfrm>
        </p:spPr>
        <p:txBody>
          <a:bodyPr anchor="b">
            <a:normAutofit/>
          </a:bodyPr>
          <a:lstStyle>
            <a:lvl1pPr algn="ctr">
              <a:defRPr sz="3200" b="1" cap="none" spc="60" baseline="0">
                <a:solidFill>
                  <a:schemeClr val="bg1"/>
                </a:solidFill>
                <a:latin typeface="+mj-lt"/>
              </a:defRPr>
            </a:lvl1pPr>
          </a:lstStyle>
          <a:p>
            <a:r>
              <a:rPr lang="sv-SE" noProof="0" dirty="0" smtClean="0"/>
              <a:t>Rubrik</a:t>
            </a:r>
            <a:endParaRPr lang="sv-SE" noProof="0" dirty="0"/>
          </a:p>
        </p:txBody>
      </p:sp>
      <p:sp>
        <p:nvSpPr>
          <p:cNvPr id="9" name="Platshållare för bild 16"/>
          <p:cNvSpPr>
            <a:spLocks noGrp="1"/>
          </p:cNvSpPr>
          <p:nvPr>
            <p:ph type="pic" sz="quarter" idx="16" hasCustomPrompt="1"/>
          </p:nvPr>
        </p:nvSpPr>
        <p:spPr>
          <a:xfrm>
            <a:off x="-79200" y="5321093"/>
            <a:ext cx="12192000" cy="719962"/>
          </a:xfrm>
          <a:blipFill>
            <a:blip r:embed="rId2"/>
            <a:stretch>
              <a:fillRect/>
            </a:stretch>
          </a:blipFill>
        </p:spPr>
        <p:txBody>
          <a:bodyPr/>
          <a:lstStyle>
            <a:lvl1pPr marL="0" indent="0">
              <a:buNone/>
              <a:defRPr/>
            </a:lvl1pPr>
          </a:lstStyle>
          <a:p>
            <a:r>
              <a:rPr lang="sv-SE" noProof="0" dirty="0" smtClean="0"/>
              <a:t> </a:t>
            </a:r>
            <a:endParaRPr lang="sv-SE" noProof="0" dirty="0"/>
          </a:p>
        </p:txBody>
      </p:sp>
      <p:sp>
        <p:nvSpPr>
          <p:cNvPr id="10" name="Rubrik 1"/>
          <p:cNvSpPr txBox="1">
            <a:spLocks/>
          </p:cNvSpPr>
          <p:nvPr userDrawn="1"/>
        </p:nvSpPr>
        <p:spPr>
          <a:xfrm>
            <a:off x="-7800" y="417600"/>
            <a:ext cx="4042800" cy="636787"/>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2400" b="1" kern="1200" cap="none" spc="200" baseline="0">
                <a:solidFill>
                  <a:schemeClr val="bg1"/>
                </a:solidFill>
                <a:latin typeface="+mj-lt"/>
                <a:ea typeface="+mj-ea"/>
                <a:cs typeface="+mj-cs"/>
              </a:defRPr>
            </a:lvl1pPr>
          </a:lstStyle>
          <a:p>
            <a:r>
              <a:rPr lang="sv-SE" sz="3200" spc="60" baseline="0" noProof="0" dirty="0" smtClean="0"/>
              <a:t>Rubrik</a:t>
            </a:r>
            <a:endParaRPr lang="sv-SE" sz="3200" spc="60" baseline="0" noProof="0" dirty="0"/>
          </a:p>
        </p:txBody>
      </p:sp>
      <p:sp>
        <p:nvSpPr>
          <p:cNvPr id="13" name="Rubrik 1"/>
          <p:cNvSpPr txBox="1">
            <a:spLocks/>
          </p:cNvSpPr>
          <p:nvPr userDrawn="1"/>
        </p:nvSpPr>
        <p:spPr>
          <a:xfrm>
            <a:off x="8135400" y="417600"/>
            <a:ext cx="4042800" cy="636787"/>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2400" b="1" kern="1200" cap="none" spc="200" baseline="0">
                <a:solidFill>
                  <a:schemeClr val="bg1"/>
                </a:solidFill>
                <a:latin typeface="+mj-lt"/>
                <a:ea typeface="+mj-ea"/>
                <a:cs typeface="+mj-cs"/>
              </a:defRPr>
            </a:lvl1pPr>
          </a:lstStyle>
          <a:p>
            <a:r>
              <a:rPr lang="sv-SE" sz="3200" spc="60" baseline="0" noProof="0" dirty="0" smtClean="0"/>
              <a:t>Rubrik</a:t>
            </a:r>
            <a:endParaRPr lang="sv-SE" sz="3200" spc="60" baseline="0" noProof="0" dirty="0"/>
          </a:p>
        </p:txBody>
      </p:sp>
    </p:spTree>
    <p:extLst>
      <p:ext uri="{BB962C8B-B14F-4D97-AF65-F5344CB8AC3E}">
        <p14:creationId xmlns:p14="http://schemas.microsoft.com/office/powerpoint/2010/main" val="529319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fade">
                                      <p:cBhvr>
                                        <p:cTn id="15" dur="500"/>
                                        <p:tgtEl>
                                          <p:spTgt spid="13"/>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fade">
                                      <p:cBhvr>
                                        <p:cTn id="18"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2" grpId="0"/>
      <p:bldP spid="13" grpId="0"/>
    </p:bld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Mörk bild + övertoning">
    <p:spTree>
      <p:nvGrpSpPr>
        <p:cNvPr id="1" name=""/>
        <p:cNvGrpSpPr/>
        <p:nvPr/>
      </p:nvGrpSpPr>
      <p:grpSpPr>
        <a:xfrm>
          <a:off x="0" y="0"/>
          <a:ext cx="0" cy="0"/>
          <a:chOff x="0" y="0"/>
          <a:chExt cx="0" cy="0"/>
        </a:xfrm>
      </p:grpSpPr>
      <p:sp>
        <p:nvSpPr>
          <p:cNvPr id="8" name="Platshållare för bild 7"/>
          <p:cNvSpPr>
            <a:spLocks noGrp="1"/>
          </p:cNvSpPr>
          <p:nvPr>
            <p:ph type="pic" sz="quarter" idx="13"/>
          </p:nvPr>
        </p:nvSpPr>
        <p:spPr>
          <a:xfrm>
            <a:off x="0" y="0"/>
            <a:ext cx="12192000" cy="6857999"/>
          </a:xfrm>
          <a:solidFill>
            <a:schemeClr val="bg1">
              <a:lumMod val="50000"/>
            </a:schemeClr>
          </a:solidFill>
        </p:spPr>
        <p:txBody>
          <a:bodyPr anchor="ctr"/>
          <a:lstStyle>
            <a:lvl1pPr marL="0" indent="0" algn="ctr">
              <a:buNone/>
              <a:defRPr/>
            </a:lvl1pPr>
          </a:lstStyle>
          <a:p>
            <a:r>
              <a:rPr lang="sv-SE" noProof="0" smtClean="0"/>
              <a:t>Klicka på ikonen för att lägga till en bild</a:t>
            </a:r>
            <a:endParaRPr lang="sv-SE" noProof="0" dirty="0"/>
          </a:p>
        </p:txBody>
      </p:sp>
      <p:sp>
        <p:nvSpPr>
          <p:cNvPr id="19" name="Platshållare för bild 18"/>
          <p:cNvSpPr>
            <a:spLocks noGrp="1"/>
          </p:cNvSpPr>
          <p:nvPr>
            <p:ph type="pic" sz="quarter" idx="16" hasCustomPrompt="1"/>
          </p:nvPr>
        </p:nvSpPr>
        <p:spPr>
          <a:xfrm>
            <a:off x="0" y="0"/>
            <a:ext cx="9648000" cy="6858000"/>
          </a:xfrm>
          <a:gradFill>
            <a:gsLst>
              <a:gs pos="25000">
                <a:srgbClr val="303030">
                  <a:lumMod val="0"/>
                  <a:alpha val="67000"/>
                </a:srgbClr>
              </a:gs>
              <a:gs pos="0">
                <a:schemeClr val="tx1">
                  <a:lumMod val="0"/>
                  <a:alpha val="0"/>
                </a:schemeClr>
              </a:gs>
              <a:gs pos="100000">
                <a:schemeClr val="tx1">
                  <a:lumMod val="0"/>
                  <a:alpha val="90000"/>
                </a:schemeClr>
              </a:gs>
            </a:gsLst>
            <a:lin ang="10800000" scaled="1"/>
          </a:gradFill>
        </p:spPr>
        <p:txBody>
          <a:bodyPr/>
          <a:lstStyle>
            <a:lvl1pPr marL="0" indent="0">
              <a:buNone/>
              <a:defRPr/>
            </a:lvl1pPr>
          </a:lstStyle>
          <a:p>
            <a:r>
              <a:rPr lang="sv-SE" noProof="0" dirty="0" smtClean="0"/>
              <a:t> </a:t>
            </a:r>
            <a:endParaRPr lang="sv-SE" noProof="0" dirty="0"/>
          </a:p>
        </p:txBody>
      </p:sp>
      <p:sp>
        <p:nvSpPr>
          <p:cNvPr id="12" name="Rubrik 1"/>
          <p:cNvSpPr>
            <a:spLocks noGrp="1"/>
          </p:cNvSpPr>
          <p:nvPr>
            <p:ph type="title" hasCustomPrompt="1"/>
          </p:nvPr>
        </p:nvSpPr>
        <p:spPr>
          <a:xfrm>
            <a:off x="838200" y="1735800"/>
            <a:ext cx="10515600" cy="636787"/>
          </a:xfrm>
        </p:spPr>
        <p:txBody>
          <a:bodyPr anchor="b">
            <a:normAutofit/>
          </a:bodyPr>
          <a:lstStyle>
            <a:lvl1pPr algn="l">
              <a:defRPr sz="3200" b="1" cap="none" spc="60" baseline="0">
                <a:solidFill>
                  <a:schemeClr val="bg1"/>
                </a:solidFill>
                <a:latin typeface="+mj-lt"/>
              </a:defRPr>
            </a:lvl1pPr>
          </a:lstStyle>
          <a:p>
            <a:r>
              <a:rPr lang="sv-SE" noProof="0" dirty="0" smtClean="0"/>
              <a:t>Rubrik</a:t>
            </a:r>
            <a:endParaRPr lang="sv-SE" noProof="0" dirty="0"/>
          </a:p>
        </p:txBody>
      </p:sp>
      <p:sp>
        <p:nvSpPr>
          <p:cNvPr id="13" name="Platshållare för text 3"/>
          <p:cNvSpPr>
            <a:spLocks noGrp="1"/>
          </p:cNvSpPr>
          <p:nvPr>
            <p:ph type="body" sz="quarter" idx="14" hasCustomPrompt="1"/>
          </p:nvPr>
        </p:nvSpPr>
        <p:spPr>
          <a:xfrm>
            <a:off x="838200" y="2587950"/>
            <a:ext cx="4772025" cy="2409825"/>
          </a:xfrm>
        </p:spPr>
        <p:txBody>
          <a:bodyPr>
            <a:normAutofit/>
          </a:bodyPr>
          <a:lstStyle>
            <a:lvl1pPr marL="0" indent="0">
              <a:buNone/>
              <a:defRPr sz="2000">
                <a:solidFill>
                  <a:schemeClr val="bg1"/>
                </a:solidFill>
                <a:latin typeface="+mn-lt"/>
              </a:defRPr>
            </a:lvl1pPr>
            <a:lvl2pPr marL="457200" indent="0">
              <a:buNone/>
              <a:defRPr sz="1800">
                <a:solidFill>
                  <a:schemeClr val="tx2"/>
                </a:solidFill>
                <a:latin typeface="+mj-lt"/>
              </a:defRPr>
            </a:lvl2pPr>
            <a:lvl3pPr marL="914400" indent="0">
              <a:buNone/>
              <a:defRPr sz="1600">
                <a:solidFill>
                  <a:schemeClr val="tx2"/>
                </a:solidFill>
                <a:latin typeface="+mj-lt"/>
              </a:defRPr>
            </a:lvl3pPr>
            <a:lvl4pPr marL="1371600" indent="0">
              <a:buNone/>
              <a:defRPr sz="1400">
                <a:solidFill>
                  <a:schemeClr val="tx2"/>
                </a:solidFill>
                <a:latin typeface="+mj-lt"/>
              </a:defRPr>
            </a:lvl4pPr>
            <a:lvl5pPr marL="1828800" indent="0">
              <a:buNone/>
              <a:defRPr sz="1400">
                <a:solidFill>
                  <a:schemeClr val="tx2"/>
                </a:solidFill>
                <a:latin typeface="+mj-lt"/>
              </a:defRPr>
            </a:lvl5pPr>
          </a:lstStyle>
          <a:p>
            <a:pPr lvl="0"/>
            <a:r>
              <a:rPr lang="sv-SE" noProof="0" dirty="0" smtClean="0"/>
              <a:t>Kort bra text</a:t>
            </a:r>
          </a:p>
        </p:txBody>
      </p:sp>
      <p:sp>
        <p:nvSpPr>
          <p:cNvPr id="17" name="Platshållare för bild 16"/>
          <p:cNvSpPr>
            <a:spLocks noGrp="1"/>
          </p:cNvSpPr>
          <p:nvPr>
            <p:ph type="pic" sz="quarter" idx="15" hasCustomPrompt="1"/>
          </p:nvPr>
        </p:nvSpPr>
        <p:spPr>
          <a:xfrm>
            <a:off x="0" y="5542725"/>
            <a:ext cx="12192000" cy="719962"/>
          </a:xfrm>
          <a:blipFill>
            <a:blip r:embed="rId2"/>
            <a:stretch>
              <a:fillRect/>
            </a:stretch>
          </a:blipFill>
        </p:spPr>
        <p:txBody>
          <a:bodyPr/>
          <a:lstStyle>
            <a:lvl1pPr marL="0" indent="0">
              <a:buNone/>
              <a:defRPr/>
            </a:lvl1pPr>
          </a:lstStyle>
          <a:p>
            <a:r>
              <a:rPr lang="sv-SE" noProof="0" dirty="0" smtClean="0"/>
              <a:t> </a:t>
            </a:r>
            <a:endParaRPr lang="sv-SE" noProof="0" dirty="0"/>
          </a:p>
        </p:txBody>
      </p:sp>
    </p:spTree>
    <p:extLst>
      <p:ext uri="{BB962C8B-B14F-4D97-AF65-F5344CB8AC3E}">
        <p14:creationId xmlns:p14="http://schemas.microsoft.com/office/powerpoint/2010/main" val="164972544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Standardsida Alt1">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lvl1pPr>
              <a:defRPr sz="3200"/>
            </a:lvl1pPr>
          </a:lstStyle>
          <a:p>
            <a:r>
              <a:rPr lang="sv-SE" noProof="0" smtClean="0"/>
              <a:t>Klicka här för att ändra format</a:t>
            </a:r>
            <a:endParaRPr lang="sv-SE" noProof="0" dirty="0"/>
          </a:p>
        </p:txBody>
      </p:sp>
      <p:sp>
        <p:nvSpPr>
          <p:cNvPr id="3" name="Platshållare för innehåll 2"/>
          <p:cNvSpPr>
            <a:spLocks noGrp="1"/>
          </p:cNvSpPr>
          <p:nvPr>
            <p:ph idx="1"/>
          </p:nvPr>
        </p:nvSpPr>
        <p:spPr/>
        <p:txBody>
          <a:bodyPr/>
          <a:lstStyle/>
          <a:p>
            <a:pPr lvl="0"/>
            <a:r>
              <a:rPr lang="sv-SE" noProof="0" smtClean="0"/>
              <a:t>Klicka här för att ändra format på bakgrundstexten</a:t>
            </a:r>
          </a:p>
          <a:p>
            <a:pPr lvl="1"/>
            <a:r>
              <a:rPr lang="sv-SE" noProof="0" smtClean="0"/>
              <a:t>Nivå två</a:t>
            </a:r>
          </a:p>
          <a:p>
            <a:pPr lvl="2"/>
            <a:r>
              <a:rPr lang="sv-SE" noProof="0" smtClean="0"/>
              <a:t>Nivå tre</a:t>
            </a:r>
          </a:p>
          <a:p>
            <a:pPr lvl="3"/>
            <a:r>
              <a:rPr lang="sv-SE" noProof="0" smtClean="0"/>
              <a:t>Nivå fyra</a:t>
            </a:r>
          </a:p>
          <a:p>
            <a:pPr lvl="4"/>
            <a:r>
              <a:rPr lang="sv-SE" noProof="0" smtClean="0"/>
              <a:t>Nivå fem</a:t>
            </a:r>
            <a:endParaRPr lang="sv-SE" noProof="0" dirty="0"/>
          </a:p>
        </p:txBody>
      </p:sp>
    </p:spTree>
    <p:extLst>
      <p:ext uri="{BB962C8B-B14F-4D97-AF65-F5344CB8AC3E}">
        <p14:creationId xmlns:p14="http://schemas.microsoft.com/office/powerpoint/2010/main" val="30835690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2/3 text 1/3 bild">
    <p:spTree>
      <p:nvGrpSpPr>
        <p:cNvPr id="1" name=""/>
        <p:cNvGrpSpPr/>
        <p:nvPr/>
      </p:nvGrpSpPr>
      <p:grpSpPr>
        <a:xfrm>
          <a:off x="0" y="0"/>
          <a:ext cx="0" cy="0"/>
          <a:chOff x="0" y="0"/>
          <a:chExt cx="0" cy="0"/>
        </a:xfrm>
      </p:grpSpPr>
      <p:sp>
        <p:nvSpPr>
          <p:cNvPr id="2" name="Rubrik 1"/>
          <p:cNvSpPr>
            <a:spLocks noGrp="1"/>
          </p:cNvSpPr>
          <p:nvPr>
            <p:ph type="title"/>
          </p:nvPr>
        </p:nvSpPr>
        <p:spPr>
          <a:xfrm>
            <a:off x="695325" y="417863"/>
            <a:ext cx="6284595" cy="707675"/>
          </a:xfrm>
        </p:spPr>
        <p:txBody>
          <a:bodyPr anchor="b">
            <a:noAutofit/>
          </a:bodyPr>
          <a:lstStyle>
            <a:lvl1pPr algn="l">
              <a:defRPr sz="3200" spc="200" baseline="0"/>
            </a:lvl1pPr>
          </a:lstStyle>
          <a:p>
            <a:r>
              <a:rPr lang="sv-SE" noProof="0" smtClean="0"/>
              <a:t>Klicka här för att ändra format</a:t>
            </a:r>
            <a:endParaRPr lang="sv-SE" noProof="0" dirty="0"/>
          </a:p>
        </p:txBody>
      </p:sp>
      <p:sp>
        <p:nvSpPr>
          <p:cNvPr id="12" name="Platshållare för bild 7"/>
          <p:cNvSpPr>
            <a:spLocks noGrp="1"/>
          </p:cNvSpPr>
          <p:nvPr>
            <p:ph type="pic" sz="quarter" idx="15"/>
          </p:nvPr>
        </p:nvSpPr>
        <p:spPr>
          <a:xfrm>
            <a:off x="7608888" y="1"/>
            <a:ext cx="4583112" cy="6858000"/>
          </a:xfrm>
          <a:solidFill>
            <a:schemeClr val="bg2"/>
          </a:solidFill>
        </p:spPr>
        <p:txBody>
          <a:bodyPr anchor="ctr"/>
          <a:lstStyle>
            <a:lvl1pPr marL="0" indent="0" algn="ctr">
              <a:buNone/>
              <a:defRPr/>
            </a:lvl1pPr>
          </a:lstStyle>
          <a:p>
            <a:r>
              <a:rPr lang="sv-SE" noProof="0" smtClean="0"/>
              <a:t>Klicka på ikonen för att lägga till en bild</a:t>
            </a:r>
            <a:endParaRPr lang="sv-SE" noProof="0" dirty="0"/>
          </a:p>
        </p:txBody>
      </p:sp>
      <p:sp>
        <p:nvSpPr>
          <p:cNvPr id="6" name="Platshållare för text 5"/>
          <p:cNvSpPr>
            <a:spLocks noGrp="1"/>
          </p:cNvSpPr>
          <p:nvPr>
            <p:ph type="body" sz="quarter" idx="16"/>
          </p:nvPr>
        </p:nvSpPr>
        <p:spPr>
          <a:xfrm>
            <a:off x="695325" y="1657712"/>
            <a:ext cx="5299075" cy="2960688"/>
          </a:xfrm>
        </p:spPr>
        <p:txBody>
          <a:bodyPr/>
          <a:lstStyle/>
          <a:p>
            <a:pPr lvl="0"/>
            <a:r>
              <a:rPr lang="sv-SE" noProof="0" smtClean="0"/>
              <a:t>Klicka här för att ändra format på bakgrundstexten</a:t>
            </a:r>
          </a:p>
          <a:p>
            <a:pPr lvl="1"/>
            <a:r>
              <a:rPr lang="sv-SE" noProof="0" smtClean="0"/>
              <a:t>Nivå två</a:t>
            </a:r>
          </a:p>
          <a:p>
            <a:pPr lvl="2"/>
            <a:r>
              <a:rPr lang="sv-SE" noProof="0" smtClean="0"/>
              <a:t>Nivå tre</a:t>
            </a:r>
          </a:p>
          <a:p>
            <a:pPr lvl="3"/>
            <a:r>
              <a:rPr lang="sv-SE" noProof="0" smtClean="0"/>
              <a:t>Nivå fyra</a:t>
            </a:r>
          </a:p>
          <a:p>
            <a:pPr lvl="4"/>
            <a:r>
              <a:rPr lang="sv-SE" noProof="0" smtClean="0"/>
              <a:t>Nivå fem</a:t>
            </a:r>
            <a:endParaRPr lang="sv-SE" noProof="0" dirty="0"/>
          </a:p>
        </p:txBody>
      </p:sp>
    </p:spTree>
    <p:extLst>
      <p:ext uri="{BB962C8B-B14F-4D97-AF65-F5344CB8AC3E}">
        <p14:creationId xmlns:p14="http://schemas.microsoft.com/office/powerpoint/2010/main" val="749800113"/>
      </p:ext>
    </p:extLst>
  </p:cSld>
  <p:clrMapOvr>
    <a:masterClrMapping/>
  </p:clrMapOvr>
  <p:extLst mod="1">
    <p:ext uri="{DCECCB84-F9BA-43D5-87BE-67443E8EF086}">
      <p15:sldGuideLst xmlns:p15="http://schemas.microsoft.com/office/powerpoint/2012/main">
        <p15:guide id="2" pos="4793" userDrawn="1">
          <p15:clr>
            <a:srgbClr val="FBAE40"/>
          </p15:clr>
        </p15:guide>
        <p15:guide id="3" pos="438"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 3 små bilder">
    <p:spTree>
      <p:nvGrpSpPr>
        <p:cNvPr id="1" name=""/>
        <p:cNvGrpSpPr/>
        <p:nvPr/>
      </p:nvGrpSpPr>
      <p:grpSpPr>
        <a:xfrm>
          <a:off x="0" y="0"/>
          <a:ext cx="0" cy="0"/>
          <a:chOff x="0" y="0"/>
          <a:chExt cx="0" cy="0"/>
        </a:xfrm>
      </p:grpSpPr>
      <p:sp>
        <p:nvSpPr>
          <p:cNvPr id="2" name="Rubrik 1"/>
          <p:cNvSpPr>
            <a:spLocks noGrp="1"/>
          </p:cNvSpPr>
          <p:nvPr>
            <p:ph type="title"/>
          </p:nvPr>
        </p:nvSpPr>
        <p:spPr>
          <a:xfrm>
            <a:off x="1170700" y="549624"/>
            <a:ext cx="9808800" cy="1325563"/>
          </a:xfrm>
        </p:spPr>
        <p:txBody>
          <a:bodyPr anchor="b">
            <a:normAutofit/>
          </a:bodyPr>
          <a:lstStyle>
            <a:lvl1pPr algn="ctr">
              <a:defRPr sz="4400" spc="200" baseline="0"/>
            </a:lvl1pPr>
          </a:lstStyle>
          <a:p>
            <a:r>
              <a:rPr lang="sv-SE" noProof="0" smtClean="0"/>
              <a:t>Klicka här för att ändra format</a:t>
            </a:r>
            <a:endParaRPr lang="sv-SE" noProof="0" dirty="0"/>
          </a:p>
        </p:txBody>
      </p:sp>
      <p:sp>
        <p:nvSpPr>
          <p:cNvPr id="4" name="Platshållare för innehåll 3"/>
          <p:cNvSpPr>
            <a:spLocks noGrp="1"/>
          </p:cNvSpPr>
          <p:nvPr>
            <p:ph sz="half" idx="2"/>
          </p:nvPr>
        </p:nvSpPr>
        <p:spPr>
          <a:xfrm>
            <a:off x="1170700" y="1932436"/>
            <a:ext cx="9808800" cy="1206764"/>
          </a:xfrm>
        </p:spPr>
        <p:txBody>
          <a:bodyPr>
            <a:normAutofit/>
          </a:bodyPr>
          <a:lstStyle>
            <a:lvl1pPr marL="0" indent="0" algn="ctr">
              <a:lnSpc>
                <a:spcPct val="120000"/>
              </a:lnSpc>
              <a:spcBef>
                <a:spcPts val="600"/>
              </a:spcBef>
              <a:buNone/>
              <a:defRPr sz="1800">
                <a:latin typeface="+mn-lt"/>
              </a:defRPr>
            </a:lvl1pPr>
            <a:lvl2pPr marL="457200" indent="0">
              <a:buNone/>
              <a:defRPr/>
            </a:lvl2pPr>
            <a:lvl3pPr marL="914400" indent="0">
              <a:buNone/>
              <a:defRPr/>
            </a:lvl3pPr>
            <a:lvl4pPr marL="1371600" indent="0">
              <a:buNone/>
              <a:defRPr/>
            </a:lvl4pPr>
            <a:lvl5pPr marL="1828800" indent="0">
              <a:buNone/>
              <a:defRPr/>
            </a:lvl5pPr>
          </a:lstStyle>
          <a:p>
            <a:pPr lvl="0"/>
            <a:r>
              <a:rPr lang="sv-SE" noProof="0" smtClean="0"/>
              <a:t>Klicka här för att ändra format på bakgrundstexten</a:t>
            </a:r>
          </a:p>
        </p:txBody>
      </p:sp>
      <p:sp>
        <p:nvSpPr>
          <p:cNvPr id="5" name="Platshållare för datum 4"/>
          <p:cNvSpPr>
            <a:spLocks noGrp="1"/>
          </p:cNvSpPr>
          <p:nvPr>
            <p:ph type="dt" sz="half" idx="10"/>
          </p:nvPr>
        </p:nvSpPr>
        <p:spPr>
          <a:xfrm>
            <a:off x="695325" y="6356350"/>
            <a:ext cx="933956" cy="365125"/>
          </a:xfrm>
          <a:prstGeom prst="rect">
            <a:avLst/>
          </a:prstGeom>
        </p:spPr>
        <p:txBody>
          <a:bodyPr/>
          <a:lstStyle/>
          <a:p>
            <a:fld id="{7CB6903C-3B97-4595-B6D6-2DDB2AE425B1}" type="datetime1">
              <a:rPr lang="sv-SE" noProof="0" smtClean="0"/>
              <a:t>2019-10-23</a:t>
            </a:fld>
            <a:endParaRPr lang="sv-SE" noProof="0" dirty="0"/>
          </a:p>
        </p:txBody>
      </p:sp>
      <p:sp>
        <p:nvSpPr>
          <p:cNvPr id="7" name="Platshållare för bildnummer 6"/>
          <p:cNvSpPr>
            <a:spLocks noGrp="1"/>
          </p:cNvSpPr>
          <p:nvPr>
            <p:ph type="sldNum" sz="quarter" idx="12"/>
          </p:nvPr>
        </p:nvSpPr>
        <p:spPr>
          <a:xfrm>
            <a:off x="239136" y="6356350"/>
            <a:ext cx="405276" cy="365125"/>
          </a:xfrm>
          <a:prstGeom prst="rect">
            <a:avLst/>
          </a:prstGeom>
        </p:spPr>
        <p:txBody>
          <a:bodyPr/>
          <a:lstStyle/>
          <a:p>
            <a:fld id="{453B4606-A4D2-4807-9477-DE68B0E9C359}" type="slidenum">
              <a:rPr lang="sv-SE" noProof="0" smtClean="0"/>
              <a:t>‹#›</a:t>
            </a:fld>
            <a:endParaRPr lang="sv-SE" noProof="0" dirty="0"/>
          </a:p>
        </p:txBody>
      </p:sp>
      <p:sp>
        <p:nvSpPr>
          <p:cNvPr id="8" name="Platshållare för bild 7"/>
          <p:cNvSpPr>
            <a:spLocks noGrp="1"/>
          </p:cNvSpPr>
          <p:nvPr>
            <p:ph type="pic" sz="quarter" idx="13"/>
          </p:nvPr>
        </p:nvSpPr>
        <p:spPr>
          <a:xfrm>
            <a:off x="0" y="4053599"/>
            <a:ext cx="3964800" cy="2804401"/>
          </a:xfrm>
          <a:solidFill>
            <a:schemeClr val="bg2"/>
          </a:solidFill>
        </p:spPr>
        <p:txBody>
          <a:bodyPr anchor="ctr"/>
          <a:lstStyle>
            <a:lvl1pPr marL="0" indent="0" algn="ctr">
              <a:buNone/>
              <a:defRPr/>
            </a:lvl1pPr>
          </a:lstStyle>
          <a:p>
            <a:r>
              <a:rPr lang="sv-SE" noProof="0" smtClean="0"/>
              <a:t>Klicka på ikonen för att lägga till en bild</a:t>
            </a:r>
            <a:endParaRPr lang="sv-SE" noProof="0" dirty="0"/>
          </a:p>
        </p:txBody>
      </p:sp>
      <p:sp>
        <p:nvSpPr>
          <p:cNvPr id="11" name="Platshållare för bild 7"/>
          <p:cNvSpPr>
            <a:spLocks noGrp="1"/>
          </p:cNvSpPr>
          <p:nvPr>
            <p:ph type="pic" sz="quarter" idx="14"/>
          </p:nvPr>
        </p:nvSpPr>
        <p:spPr>
          <a:xfrm>
            <a:off x="4113599" y="4053599"/>
            <a:ext cx="3962013" cy="2804401"/>
          </a:xfrm>
          <a:solidFill>
            <a:schemeClr val="bg2"/>
          </a:solidFill>
        </p:spPr>
        <p:txBody>
          <a:bodyPr anchor="ctr"/>
          <a:lstStyle>
            <a:lvl1pPr marL="0" indent="0" algn="ctr">
              <a:buNone/>
              <a:defRPr/>
            </a:lvl1pPr>
          </a:lstStyle>
          <a:p>
            <a:r>
              <a:rPr lang="sv-SE" noProof="0" smtClean="0"/>
              <a:t>Klicka på ikonen för att lägga till en bild</a:t>
            </a:r>
            <a:endParaRPr lang="sv-SE" noProof="0" dirty="0"/>
          </a:p>
        </p:txBody>
      </p:sp>
      <p:sp>
        <p:nvSpPr>
          <p:cNvPr id="12" name="Platshållare för bild 7"/>
          <p:cNvSpPr>
            <a:spLocks noGrp="1"/>
          </p:cNvSpPr>
          <p:nvPr>
            <p:ph type="pic" sz="quarter" idx="15"/>
          </p:nvPr>
        </p:nvSpPr>
        <p:spPr>
          <a:xfrm>
            <a:off x="8227200" y="4053599"/>
            <a:ext cx="3964800" cy="2804401"/>
          </a:xfrm>
          <a:solidFill>
            <a:schemeClr val="bg2"/>
          </a:solidFill>
        </p:spPr>
        <p:txBody>
          <a:bodyPr anchor="ctr"/>
          <a:lstStyle>
            <a:lvl1pPr marL="0" indent="0" algn="ctr">
              <a:buNone/>
              <a:defRPr/>
            </a:lvl1pPr>
          </a:lstStyle>
          <a:p>
            <a:r>
              <a:rPr lang="sv-SE" noProof="0" smtClean="0"/>
              <a:t>Klicka på ikonen för att lägga till en bild</a:t>
            </a:r>
            <a:endParaRPr lang="sv-SE" noProof="0" dirty="0"/>
          </a:p>
        </p:txBody>
      </p:sp>
    </p:spTree>
    <p:extLst>
      <p:ext uri="{BB962C8B-B14F-4D97-AF65-F5344CB8AC3E}">
        <p14:creationId xmlns:p14="http://schemas.microsoft.com/office/powerpoint/2010/main" val="3584548898"/>
      </p:ext>
    </p:extLst>
  </p:cSld>
  <p:clrMapOvr>
    <a:masterClrMapping/>
  </p:clrMapOvr>
  <p:extLst mod="1">
    <p:ext uri="{DCECCB84-F9BA-43D5-87BE-67443E8EF086}">
      <p15:sldGuideLst xmlns:p15="http://schemas.microsoft.com/office/powerpoint/2012/main">
        <p15:guide id="1" pos="2502" userDrawn="1">
          <p15:clr>
            <a:srgbClr val="FBAE40"/>
          </p15:clr>
        </p15:guide>
        <p15:guide id="2" pos="2593" userDrawn="1">
          <p15:clr>
            <a:srgbClr val="FBAE40"/>
          </p15:clr>
        </p15:guide>
        <p15:guide id="3" pos="5087" userDrawn="1">
          <p15:clr>
            <a:srgbClr val="FBAE40"/>
          </p15:clr>
        </p15:guide>
        <p15:guide id="4" pos="5178"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und bild + text">
    <p:spTree>
      <p:nvGrpSpPr>
        <p:cNvPr id="1" name=""/>
        <p:cNvGrpSpPr/>
        <p:nvPr/>
      </p:nvGrpSpPr>
      <p:grpSpPr>
        <a:xfrm>
          <a:off x="0" y="0"/>
          <a:ext cx="0" cy="0"/>
          <a:chOff x="0" y="0"/>
          <a:chExt cx="0" cy="0"/>
        </a:xfrm>
      </p:grpSpPr>
      <p:sp>
        <p:nvSpPr>
          <p:cNvPr id="2" name="Rubrik 1"/>
          <p:cNvSpPr>
            <a:spLocks noGrp="1"/>
          </p:cNvSpPr>
          <p:nvPr>
            <p:ph type="title"/>
          </p:nvPr>
        </p:nvSpPr>
        <p:spPr>
          <a:xfrm>
            <a:off x="4831200" y="1248024"/>
            <a:ext cx="6691200" cy="1325563"/>
          </a:xfrm>
        </p:spPr>
        <p:txBody>
          <a:bodyPr anchor="b">
            <a:normAutofit/>
          </a:bodyPr>
          <a:lstStyle>
            <a:lvl1pPr>
              <a:defRPr sz="4400" spc="60" baseline="0"/>
            </a:lvl1pPr>
          </a:lstStyle>
          <a:p>
            <a:r>
              <a:rPr lang="sv-SE" noProof="0" smtClean="0"/>
              <a:t>Klicka här för att ändra format</a:t>
            </a:r>
            <a:endParaRPr lang="sv-SE" noProof="0" dirty="0"/>
          </a:p>
        </p:txBody>
      </p:sp>
      <p:sp>
        <p:nvSpPr>
          <p:cNvPr id="4" name="Platshållare för innehåll 3"/>
          <p:cNvSpPr>
            <a:spLocks noGrp="1"/>
          </p:cNvSpPr>
          <p:nvPr>
            <p:ph sz="half" idx="2"/>
          </p:nvPr>
        </p:nvSpPr>
        <p:spPr>
          <a:xfrm>
            <a:off x="4831200" y="2630836"/>
            <a:ext cx="6691200" cy="2136738"/>
          </a:xfrm>
        </p:spPr>
        <p:txBody>
          <a:bodyPr>
            <a:normAutofit/>
          </a:bodyPr>
          <a:lstStyle>
            <a:lvl1pPr marL="0" indent="0">
              <a:lnSpc>
                <a:spcPct val="120000"/>
              </a:lnSpc>
              <a:spcBef>
                <a:spcPts val="600"/>
              </a:spcBef>
              <a:buNone/>
              <a:defRPr sz="2000">
                <a:latin typeface="+mn-lt"/>
              </a:defRPr>
            </a:lvl1pPr>
            <a:lvl2pPr marL="457200" indent="0">
              <a:buNone/>
              <a:defRPr/>
            </a:lvl2pPr>
            <a:lvl3pPr marL="914400" indent="0">
              <a:buNone/>
              <a:defRPr/>
            </a:lvl3pPr>
            <a:lvl4pPr marL="1371600" indent="0">
              <a:buNone/>
              <a:defRPr/>
            </a:lvl4pPr>
            <a:lvl5pPr marL="1828800" indent="0">
              <a:buNone/>
              <a:defRPr/>
            </a:lvl5pPr>
          </a:lstStyle>
          <a:p>
            <a:pPr lvl="0"/>
            <a:r>
              <a:rPr lang="sv-SE" noProof="0" smtClean="0"/>
              <a:t>Klicka här för att ändra format på bakgrundstexten</a:t>
            </a:r>
          </a:p>
        </p:txBody>
      </p:sp>
      <p:sp>
        <p:nvSpPr>
          <p:cNvPr id="10" name="Platshållare för bild 9"/>
          <p:cNvSpPr>
            <a:spLocks noGrp="1"/>
          </p:cNvSpPr>
          <p:nvPr>
            <p:ph type="pic" sz="quarter" idx="13" hasCustomPrompt="1"/>
          </p:nvPr>
        </p:nvSpPr>
        <p:spPr>
          <a:xfrm>
            <a:off x="460800" y="1144181"/>
            <a:ext cx="3729600" cy="3731543"/>
          </a:xfrm>
          <a:prstGeom prst="ellipse">
            <a:avLst/>
          </a:prstGeom>
          <a:solidFill>
            <a:schemeClr val="bg2"/>
          </a:solidFill>
          <a:effectLst>
            <a:reflection blurRad="50800" stA="26000" endPos="20000" dist="50800" dir="5400000" sy="-100000" algn="bl" rotWithShape="0"/>
          </a:effectLst>
        </p:spPr>
        <p:txBody>
          <a:bodyPr anchor="ctr"/>
          <a:lstStyle>
            <a:lvl1pPr marL="0" indent="0" algn="ctr">
              <a:buNone/>
              <a:defRPr/>
            </a:lvl1pPr>
          </a:lstStyle>
          <a:p>
            <a:r>
              <a:rPr lang="sv-SE" noProof="0" dirty="0" smtClean="0"/>
              <a:t>Klicka för att lägga till bild</a:t>
            </a:r>
            <a:endParaRPr lang="sv-SE" noProof="0" dirty="0"/>
          </a:p>
        </p:txBody>
      </p:sp>
    </p:spTree>
    <p:extLst>
      <p:ext uri="{BB962C8B-B14F-4D97-AF65-F5344CB8AC3E}">
        <p14:creationId xmlns:p14="http://schemas.microsoft.com/office/powerpoint/2010/main" val="25799355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Standardsida Alt2">
    <p:spTree>
      <p:nvGrpSpPr>
        <p:cNvPr id="1" name=""/>
        <p:cNvGrpSpPr/>
        <p:nvPr/>
      </p:nvGrpSpPr>
      <p:grpSpPr>
        <a:xfrm>
          <a:off x="0" y="0"/>
          <a:ext cx="0" cy="0"/>
          <a:chOff x="0" y="0"/>
          <a:chExt cx="0" cy="0"/>
        </a:xfrm>
      </p:grpSpPr>
      <p:pic>
        <p:nvPicPr>
          <p:cNvPr id="6" name="Bildobjekt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 y="5418411"/>
            <a:ext cx="12191983" cy="1439588"/>
          </a:xfrm>
          <a:prstGeom prst="rect">
            <a:avLst/>
          </a:prstGeom>
        </p:spPr>
      </p:pic>
      <p:sp>
        <p:nvSpPr>
          <p:cNvPr id="2" name="Rubrik 1"/>
          <p:cNvSpPr>
            <a:spLocks noGrp="1"/>
          </p:cNvSpPr>
          <p:nvPr>
            <p:ph type="title"/>
          </p:nvPr>
        </p:nvSpPr>
        <p:spPr/>
        <p:txBody>
          <a:bodyPr>
            <a:normAutofit/>
          </a:bodyPr>
          <a:lstStyle>
            <a:lvl1pPr>
              <a:defRPr sz="3200"/>
            </a:lvl1pPr>
          </a:lstStyle>
          <a:p>
            <a:r>
              <a:rPr lang="sv-SE" noProof="0" smtClean="0"/>
              <a:t>Klicka här för att ändra format</a:t>
            </a:r>
            <a:endParaRPr lang="sv-SE" noProof="0" dirty="0"/>
          </a:p>
        </p:txBody>
      </p:sp>
      <p:sp>
        <p:nvSpPr>
          <p:cNvPr id="3" name="Platshållare för innehåll 2"/>
          <p:cNvSpPr>
            <a:spLocks noGrp="1"/>
          </p:cNvSpPr>
          <p:nvPr>
            <p:ph idx="1"/>
          </p:nvPr>
        </p:nvSpPr>
        <p:spPr/>
        <p:txBody>
          <a:bodyPr/>
          <a:lstStyle/>
          <a:p>
            <a:pPr lvl="0"/>
            <a:r>
              <a:rPr lang="sv-SE" noProof="0" smtClean="0"/>
              <a:t>Klicka här för att ändra format på bakgrundstexten</a:t>
            </a:r>
          </a:p>
          <a:p>
            <a:pPr lvl="1"/>
            <a:r>
              <a:rPr lang="sv-SE" noProof="0" smtClean="0"/>
              <a:t>Nivå två</a:t>
            </a:r>
          </a:p>
          <a:p>
            <a:pPr lvl="2"/>
            <a:r>
              <a:rPr lang="sv-SE" noProof="0" smtClean="0"/>
              <a:t>Nivå tre</a:t>
            </a:r>
          </a:p>
          <a:p>
            <a:pPr lvl="3"/>
            <a:r>
              <a:rPr lang="sv-SE" noProof="0" smtClean="0"/>
              <a:t>Nivå fyra</a:t>
            </a:r>
          </a:p>
          <a:p>
            <a:pPr lvl="4"/>
            <a:r>
              <a:rPr lang="sv-SE" noProof="0" smtClean="0"/>
              <a:t>Nivå fem</a:t>
            </a:r>
            <a:endParaRPr lang="sv-SE" noProof="0" dirty="0"/>
          </a:p>
        </p:txBody>
      </p:sp>
    </p:spTree>
    <p:extLst>
      <p:ext uri="{BB962C8B-B14F-4D97-AF65-F5344CB8AC3E}">
        <p14:creationId xmlns:p14="http://schemas.microsoft.com/office/powerpoint/2010/main" val="2387740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Standardsida Alt3">
    <p:spTree>
      <p:nvGrpSpPr>
        <p:cNvPr id="1" name=""/>
        <p:cNvGrpSpPr/>
        <p:nvPr/>
      </p:nvGrpSpPr>
      <p:grpSpPr>
        <a:xfrm>
          <a:off x="0" y="0"/>
          <a:ext cx="0" cy="0"/>
          <a:chOff x="0" y="0"/>
          <a:chExt cx="0" cy="0"/>
        </a:xfrm>
      </p:grpSpPr>
      <p:pic>
        <p:nvPicPr>
          <p:cNvPr id="6" name="Bildobjekt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 y="5418411"/>
            <a:ext cx="12191991" cy="1439588"/>
          </a:xfrm>
          <a:prstGeom prst="rect">
            <a:avLst/>
          </a:prstGeom>
        </p:spPr>
      </p:pic>
      <p:sp>
        <p:nvSpPr>
          <p:cNvPr id="2" name="Rubrik 1"/>
          <p:cNvSpPr>
            <a:spLocks noGrp="1"/>
          </p:cNvSpPr>
          <p:nvPr>
            <p:ph type="title"/>
          </p:nvPr>
        </p:nvSpPr>
        <p:spPr/>
        <p:txBody>
          <a:bodyPr>
            <a:normAutofit/>
          </a:bodyPr>
          <a:lstStyle>
            <a:lvl1pPr>
              <a:defRPr sz="3200"/>
            </a:lvl1pPr>
          </a:lstStyle>
          <a:p>
            <a:r>
              <a:rPr lang="sv-SE" noProof="0" smtClean="0"/>
              <a:t>Klicka här för att ändra format</a:t>
            </a:r>
            <a:endParaRPr lang="sv-SE" noProof="0" dirty="0"/>
          </a:p>
        </p:txBody>
      </p:sp>
      <p:sp>
        <p:nvSpPr>
          <p:cNvPr id="3" name="Platshållare för innehåll 2"/>
          <p:cNvSpPr>
            <a:spLocks noGrp="1"/>
          </p:cNvSpPr>
          <p:nvPr>
            <p:ph idx="1"/>
          </p:nvPr>
        </p:nvSpPr>
        <p:spPr/>
        <p:txBody>
          <a:bodyPr/>
          <a:lstStyle/>
          <a:p>
            <a:pPr lvl="0"/>
            <a:r>
              <a:rPr lang="sv-SE" noProof="0" smtClean="0"/>
              <a:t>Klicka här för att ändra format på bakgrundstexten</a:t>
            </a:r>
          </a:p>
          <a:p>
            <a:pPr lvl="1"/>
            <a:r>
              <a:rPr lang="sv-SE" noProof="0" smtClean="0"/>
              <a:t>Nivå två</a:t>
            </a:r>
          </a:p>
          <a:p>
            <a:pPr lvl="2"/>
            <a:r>
              <a:rPr lang="sv-SE" noProof="0" smtClean="0"/>
              <a:t>Nivå tre</a:t>
            </a:r>
          </a:p>
          <a:p>
            <a:pPr lvl="3"/>
            <a:r>
              <a:rPr lang="sv-SE" noProof="0" smtClean="0"/>
              <a:t>Nivå fyra</a:t>
            </a:r>
          </a:p>
          <a:p>
            <a:pPr lvl="4"/>
            <a:r>
              <a:rPr lang="sv-SE" noProof="0" smtClean="0"/>
              <a:t>Nivå fem</a:t>
            </a:r>
            <a:endParaRPr lang="sv-SE" noProof="0" dirty="0"/>
          </a:p>
        </p:txBody>
      </p:sp>
    </p:spTree>
    <p:extLst>
      <p:ext uri="{BB962C8B-B14F-4D97-AF65-F5344CB8AC3E}">
        <p14:creationId xmlns:p14="http://schemas.microsoft.com/office/powerpoint/2010/main" val="37703186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Standardsida Alt4">
    <p:spTree>
      <p:nvGrpSpPr>
        <p:cNvPr id="1" name=""/>
        <p:cNvGrpSpPr/>
        <p:nvPr/>
      </p:nvGrpSpPr>
      <p:grpSpPr>
        <a:xfrm>
          <a:off x="0" y="0"/>
          <a:ext cx="0" cy="0"/>
          <a:chOff x="0" y="0"/>
          <a:chExt cx="0" cy="0"/>
        </a:xfrm>
      </p:grpSpPr>
      <p:pic>
        <p:nvPicPr>
          <p:cNvPr id="6" name="Bildobjekt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 y="5418411"/>
            <a:ext cx="12191983" cy="1439588"/>
          </a:xfrm>
          <a:prstGeom prst="rect">
            <a:avLst/>
          </a:prstGeom>
        </p:spPr>
      </p:pic>
      <p:sp>
        <p:nvSpPr>
          <p:cNvPr id="2" name="Rubrik 1"/>
          <p:cNvSpPr>
            <a:spLocks noGrp="1"/>
          </p:cNvSpPr>
          <p:nvPr>
            <p:ph type="title"/>
          </p:nvPr>
        </p:nvSpPr>
        <p:spPr/>
        <p:txBody>
          <a:bodyPr>
            <a:normAutofit/>
          </a:bodyPr>
          <a:lstStyle>
            <a:lvl1pPr>
              <a:defRPr sz="3200"/>
            </a:lvl1pPr>
          </a:lstStyle>
          <a:p>
            <a:r>
              <a:rPr lang="sv-SE" noProof="0" smtClean="0"/>
              <a:t>Klicka här för att ändra format</a:t>
            </a:r>
            <a:endParaRPr lang="sv-SE" noProof="0" dirty="0"/>
          </a:p>
        </p:txBody>
      </p:sp>
      <p:sp>
        <p:nvSpPr>
          <p:cNvPr id="3" name="Platshållare för innehåll 2"/>
          <p:cNvSpPr>
            <a:spLocks noGrp="1"/>
          </p:cNvSpPr>
          <p:nvPr>
            <p:ph idx="1"/>
          </p:nvPr>
        </p:nvSpPr>
        <p:spPr/>
        <p:txBody>
          <a:bodyPr/>
          <a:lstStyle/>
          <a:p>
            <a:pPr lvl="0"/>
            <a:r>
              <a:rPr lang="sv-SE" noProof="0" smtClean="0"/>
              <a:t>Klicka här för att ändra format på bakgrundstexten</a:t>
            </a:r>
          </a:p>
          <a:p>
            <a:pPr lvl="1"/>
            <a:r>
              <a:rPr lang="sv-SE" noProof="0" smtClean="0"/>
              <a:t>Nivå två</a:t>
            </a:r>
          </a:p>
          <a:p>
            <a:pPr lvl="2"/>
            <a:r>
              <a:rPr lang="sv-SE" noProof="0" smtClean="0"/>
              <a:t>Nivå tre</a:t>
            </a:r>
          </a:p>
          <a:p>
            <a:pPr lvl="3"/>
            <a:r>
              <a:rPr lang="sv-SE" noProof="0" smtClean="0"/>
              <a:t>Nivå fyra</a:t>
            </a:r>
          </a:p>
          <a:p>
            <a:pPr lvl="4"/>
            <a:r>
              <a:rPr lang="sv-SE" noProof="0" smtClean="0"/>
              <a:t>Nivå fem</a:t>
            </a:r>
            <a:endParaRPr lang="sv-SE" noProof="0" dirty="0"/>
          </a:p>
        </p:txBody>
      </p:sp>
    </p:spTree>
    <p:extLst>
      <p:ext uri="{BB962C8B-B14F-4D97-AF65-F5344CB8AC3E}">
        <p14:creationId xmlns:p14="http://schemas.microsoft.com/office/powerpoint/2010/main" val="39808219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emf"/><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20000"/>
            <a:lumOff val="80000"/>
            <a:alpha val="20000"/>
          </a:schemeClr>
        </a:solidFill>
        <a:effectLst/>
      </p:bgPr>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695325" y="499684"/>
            <a:ext cx="10515600" cy="1027257"/>
          </a:xfrm>
          <a:prstGeom prst="rect">
            <a:avLst/>
          </a:prstGeom>
        </p:spPr>
        <p:txBody>
          <a:bodyPr vert="horz" lIns="91440" tIns="45720" rIns="91440" bIns="45720" rtlCol="0" anchor="ctr">
            <a:noAutofit/>
          </a:bodyPr>
          <a:lstStyle/>
          <a:p>
            <a:r>
              <a:rPr lang="sv-SE" noProof="0" dirty="0" smtClean="0"/>
              <a:t>Klicka här för att ändra format</a:t>
            </a:r>
            <a:endParaRPr lang="sv-SE" noProof="0" dirty="0"/>
          </a:p>
        </p:txBody>
      </p:sp>
      <p:sp>
        <p:nvSpPr>
          <p:cNvPr id="3" name="Platshållare för text 2"/>
          <p:cNvSpPr>
            <a:spLocks noGrp="1"/>
          </p:cNvSpPr>
          <p:nvPr>
            <p:ph type="body" idx="1"/>
          </p:nvPr>
        </p:nvSpPr>
        <p:spPr>
          <a:xfrm>
            <a:off x="695325" y="1825625"/>
            <a:ext cx="10515600" cy="4351338"/>
          </a:xfrm>
          <a:prstGeom prst="rect">
            <a:avLst/>
          </a:prstGeom>
        </p:spPr>
        <p:txBody>
          <a:bodyPr vert="horz" lIns="91440" tIns="45720" rIns="91440" bIns="45720" rtlCol="0">
            <a:noAutofit/>
          </a:bodyPr>
          <a:lstStyle/>
          <a:p>
            <a:pPr lvl="0"/>
            <a:r>
              <a:rPr lang="sv-SE" noProof="0" dirty="0" smtClean="0"/>
              <a:t>Klicka här för att ändra format på bakgrundstexten</a:t>
            </a:r>
          </a:p>
          <a:p>
            <a:pPr lvl="1"/>
            <a:r>
              <a:rPr lang="sv-SE" noProof="0" dirty="0" smtClean="0"/>
              <a:t>Nivå två</a:t>
            </a:r>
          </a:p>
          <a:p>
            <a:pPr lvl="2"/>
            <a:r>
              <a:rPr lang="sv-SE" noProof="0" dirty="0" smtClean="0"/>
              <a:t>Nivå tre</a:t>
            </a:r>
          </a:p>
          <a:p>
            <a:pPr lvl="3"/>
            <a:r>
              <a:rPr lang="sv-SE" noProof="0" dirty="0" smtClean="0"/>
              <a:t>Nivå fyra</a:t>
            </a:r>
          </a:p>
          <a:p>
            <a:pPr lvl="4"/>
            <a:r>
              <a:rPr lang="sv-SE" noProof="0" dirty="0" smtClean="0"/>
              <a:t>Nivå fem</a:t>
            </a:r>
            <a:endParaRPr lang="sv-SE" noProof="0" dirty="0"/>
          </a:p>
        </p:txBody>
      </p:sp>
      <p:pic>
        <p:nvPicPr>
          <p:cNvPr id="7" name="Bildobjekt 6"/>
          <p:cNvPicPr>
            <a:picLocks noChangeAspect="1"/>
          </p:cNvPicPr>
          <p:nvPr userDrawn="1"/>
        </p:nvPicPr>
        <p:blipFill>
          <a:blip r:embed="rId24" cstate="print">
            <a:extLst>
              <a:ext uri="{28A0092B-C50C-407E-A947-70E740481C1C}">
                <a14:useLocalDpi xmlns:a14="http://schemas.microsoft.com/office/drawing/2010/main" val="0"/>
              </a:ext>
            </a:extLst>
          </a:blip>
          <a:stretch>
            <a:fillRect/>
          </a:stretch>
        </p:blipFill>
        <p:spPr>
          <a:xfrm>
            <a:off x="11161249" y="220496"/>
            <a:ext cx="716103" cy="475248"/>
          </a:xfrm>
          <a:prstGeom prst="rect">
            <a:avLst/>
          </a:prstGeom>
        </p:spPr>
      </p:pic>
    </p:spTree>
    <p:extLst>
      <p:ext uri="{BB962C8B-B14F-4D97-AF65-F5344CB8AC3E}">
        <p14:creationId xmlns:p14="http://schemas.microsoft.com/office/powerpoint/2010/main" val="3624916223"/>
      </p:ext>
    </p:extLst>
  </p:cSld>
  <p:clrMap bg1="lt1" tx1="dk1" bg2="lt2" tx2="dk2" accent1="accent1" accent2="accent2" accent3="accent3" accent4="accent4" accent5="accent5" accent6="accent6" hlink="hlink" folHlink="folHlink"/>
  <p:sldLayoutIdLst>
    <p:sldLayoutId id="2147483667" r:id="rId1"/>
    <p:sldLayoutId id="2147483649" r:id="rId2"/>
    <p:sldLayoutId id="2147483650" r:id="rId3"/>
    <p:sldLayoutId id="2147483668" r:id="rId4"/>
    <p:sldLayoutId id="2147483661" r:id="rId5"/>
    <p:sldLayoutId id="2147483652" r:id="rId6"/>
    <p:sldLayoutId id="2147483671" r:id="rId7"/>
    <p:sldLayoutId id="2147483676" r:id="rId8"/>
    <p:sldLayoutId id="2147483677" r:id="rId9"/>
    <p:sldLayoutId id="2147483655" r:id="rId10"/>
    <p:sldLayoutId id="2147483666" r:id="rId11"/>
    <p:sldLayoutId id="2147483670" r:id="rId12"/>
    <p:sldLayoutId id="2147483669" r:id="rId13"/>
    <p:sldLayoutId id="2147483672" r:id="rId14"/>
    <p:sldLayoutId id="2147483673" r:id="rId15"/>
    <p:sldLayoutId id="2147483674" r:id="rId16"/>
    <p:sldLayoutId id="2147483675" r:id="rId17"/>
    <p:sldLayoutId id="2147483660" r:id="rId18"/>
    <p:sldLayoutId id="2147483663" r:id="rId19"/>
    <p:sldLayoutId id="2147483665" r:id="rId20"/>
    <p:sldLayoutId id="2147483662" r:id="rId21"/>
    <p:sldLayoutId id="2147483664" r:id="rId22"/>
  </p:sldLayoutIdLst>
  <p:timing>
    <p:tnLst>
      <p:par>
        <p:cTn id="1" dur="indefinite" restart="never" nodeType="tmRoot"/>
      </p:par>
    </p:tnLst>
  </p:timing>
  <p:hf sldNum="0" hdr="0" ftr="0"/>
  <p:txStyles>
    <p:titleStyle>
      <a:lvl1pPr algn="l" defTabSz="914400" rtl="0" eaLnBrk="1" latinLnBrk="0" hangingPunct="1">
        <a:lnSpc>
          <a:spcPct val="90000"/>
        </a:lnSpc>
        <a:spcBef>
          <a:spcPct val="0"/>
        </a:spcBef>
        <a:buNone/>
        <a:defRPr sz="3200" b="1" kern="1200">
          <a:solidFill>
            <a:schemeClr val="accent1"/>
          </a:solidFill>
          <a:latin typeface="Rockwell" panose="02060603020205020403" pitchFamily="18" charset="0"/>
          <a:ea typeface="+mj-ea"/>
          <a:cs typeface="+mj-cs"/>
        </a:defRPr>
      </a:lvl1pPr>
    </p:titleStyle>
    <p:bodyStyle>
      <a:lvl1pPr marL="0" indent="0" algn="l" defTabSz="914400" rtl="0" eaLnBrk="1" latinLnBrk="0" hangingPunct="1">
        <a:lnSpc>
          <a:spcPct val="110000"/>
        </a:lnSpc>
        <a:spcBef>
          <a:spcPts val="1000"/>
        </a:spcBef>
        <a:buFont typeface="Arial" panose="020B0604020202020204" pitchFamily="34" charset="0"/>
        <a:buNone/>
        <a:defRPr sz="2400" kern="1200">
          <a:solidFill>
            <a:schemeClr val="tx2"/>
          </a:solidFill>
          <a:latin typeface="+mn-lt"/>
          <a:ea typeface="+mn-ea"/>
          <a:cs typeface="+mn-cs"/>
        </a:defRPr>
      </a:lvl1pPr>
      <a:lvl2pPr marL="363538" indent="-187325" algn="l" defTabSz="914400" rtl="0" eaLnBrk="1" latinLnBrk="0" hangingPunct="1">
        <a:lnSpc>
          <a:spcPct val="90000"/>
        </a:lnSpc>
        <a:spcBef>
          <a:spcPts val="500"/>
        </a:spcBef>
        <a:buFont typeface="Arial" panose="020B0604020202020204" pitchFamily="34" charset="0"/>
        <a:buChar char="•"/>
        <a:defRPr sz="2000" b="0" kern="1200">
          <a:solidFill>
            <a:schemeClr val="tx2"/>
          </a:solidFill>
          <a:latin typeface="+mn-lt"/>
          <a:ea typeface="+mn-ea"/>
          <a:cs typeface="+mn-cs"/>
        </a:defRPr>
      </a:lvl2pPr>
      <a:lvl3pPr marL="539750" indent="-176213" algn="l" defTabSz="914400" rtl="0" eaLnBrk="1" latinLnBrk="0" hangingPunct="1">
        <a:lnSpc>
          <a:spcPct val="90000"/>
        </a:lnSpc>
        <a:spcBef>
          <a:spcPts val="500"/>
        </a:spcBef>
        <a:buFont typeface="Arial" panose="020B0604020202020204" pitchFamily="34" charset="0"/>
        <a:buChar char="•"/>
        <a:defRPr sz="1800" kern="1200">
          <a:solidFill>
            <a:schemeClr val="tx2"/>
          </a:solidFill>
          <a:latin typeface="+mn-lt"/>
          <a:ea typeface="+mn-ea"/>
          <a:cs typeface="+mn-cs"/>
        </a:defRPr>
      </a:lvl3pPr>
      <a:lvl4pPr marL="717550" indent="-177800" algn="l" defTabSz="914400" rtl="0" eaLnBrk="1" latinLnBrk="0" hangingPunct="1">
        <a:lnSpc>
          <a:spcPct val="90000"/>
        </a:lnSpc>
        <a:spcBef>
          <a:spcPts val="500"/>
        </a:spcBef>
        <a:buFont typeface="Arial" panose="020B0604020202020204" pitchFamily="34" charset="0"/>
        <a:buChar char="•"/>
        <a:defRPr sz="1600" kern="1200">
          <a:solidFill>
            <a:schemeClr val="tx2"/>
          </a:solidFill>
          <a:latin typeface="+mn-lt"/>
          <a:ea typeface="+mn-ea"/>
          <a:cs typeface="+mn-cs"/>
        </a:defRPr>
      </a:lvl4pPr>
      <a:lvl5pPr marL="893763" indent="-176213" algn="l" defTabSz="914400" rtl="0" eaLnBrk="1" latinLnBrk="0" hangingPunct="1">
        <a:lnSpc>
          <a:spcPct val="90000"/>
        </a:lnSpc>
        <a:spcBef>
          <a:spcPts val="500"/>
        </a:spcBef>
        <a:buFont typeface="Arial" panose="020B0604020202020204" pitchFamily="34" charset="0"/>
        <a:buChar char="•"/>
        <a:defRPr sz="16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438" userDrawn="1">
          <p15:clr>
            <a:srgbClr val="F26B43"/>
          </p15:clr>
        </p15:guide>
        <p15:guide id="2" orient="horz" pos="709"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14.emf"/></Relationships>
</file>

<file path=ppt/slides/_rels/slide5.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image" Target="../media/image15.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r>
              <a:rPr lang="sv-SE" dirty="0" smtClean="0"/>
              <a:t/>
            </a:r>
            <a:br>
              <a:rPr lang="sv-SE" dirty="0" smtClean="0"/>
            </a:br>
            <a:r>
              <a:rPr lang="sv-SE" dirty="0" smtClean="0"/>
              <a:t>Ny prissättning fjärrvärme</a:t>
            </a:r>
            <a:endParaRPr lang="sv-SE" dirty="0"/>
          </a:p>
        </p:txBody>
      </p:sp>
      <p:sp>
        <p:nvSpPr>
          <p:cNvPr id="3" name="Underrubrik 2"/>
          <p:cNvSpPr>
            <a:spLocks noGrp="1"/>
          </p:cNvSpPr>
          <p:nvPr>
            <p:ph type="subTitle" idx="1"/>
          </p:nvPr>
        </p:nvSpPr>
        <p:spPr/>
        <p:txBody>
          <a:bodyPr/>
          <a:lstStyle/>
          <a:p>
            <a:r>
              <a:rPr lang="sv-SE" dirty="0" smtClean="0"/>
              <a:t> </a:t>
            </a:r>
            <a:endParaRPr lang="sv-SE" dirty="0"/>
          </a:p>
        </p:txBody>
      </p:sp>
    </p:spTree>
    <p:extLst>
      <p:ext uri="{BB962C8B-B14F-4D97-AF65-F5344CB8AC3E}">
        <p14:creationId xmlns:p14="http://schemas.microsoft.com/office/powerpoint/2010/main" val="34273572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95325" y="0"/>
            <a:ext cx="10515600" cy="1027257"/>
          </a:xfrm>
        </p:spPr>
        <p:txBody>
          <a:bodyPr/>
          <a:lstStyle/>
          <a:p>
            <a:r>
              <a:rPr lang="sv-SE" dirty="0"/>
              <a:t>Prisdialog och prisändringsmodell</a:t>
            </a:r>
          </a:p>
        </p:txBody>
      </p:sp>
      <p:sp>
        <p:nvSpPr>
          <p:cNvPr id="3" name="Platshållare för innehåll 2"/>
          <p:cNvSpPr>
            <a:spLocks noGrp="1"/>
          </p:cNvSpPr>
          <p:nvPr>
            <p:ph idx="1"/>
          </p:nvPr>
        </p:nvSpPr>
        <p:spPr>
          <a:xfrm>
            <a:off x="695325" y="909103"/>
            <a:ext cx="10515600" cy="5701762"/>
          </a:xfrm>
        </p:spPr>
        <p:txBody>
          <a:bodyPr/>
          <a:lstStyle/>
          <a:p>
            <a:pPr marL="285750" indent="-285750">
              <a:buFont typeface="Arial" panose="020B0604020202020204" pitchFamily="34" charset="0"/>
              <a:buChar char="•"/>
            </a:pPr>
            <a:r>
              <a:rPr lang="sv-SE" sz="1600" dirty="0"/>
              <a:t>Mälarenergi ingår i prisdialogen. En väl fungerande värmemarknad förutsätter både välinformerade kunder och leverantörer som öppet redovisar hur de ändrar sina priser. Därför har</a:t>
            </a:r>
            <a:r>
              <a:rPr lang="sv-SE" sz="1600" b="1" dirty="0"/>
              <a:t> Riksbyggen, SABO och Svensk Fjärrvärme </a:t>
            </a:r>
            <a:r>
              <a:rPr lang="sv-SE" sz="1600" dirty="0"/>
              <a:t>tillsammans tagit fram Prisdialogen – mellan kunder och fjärrvärmeföretag.</a:t>
            </a:r>
          </a:p>
          <a:p>
            <a:pPr marL="285750" indent="-285750">
              <a:buFont typeface="Arial" panose="020B0604020202020204" pitchFamily="34" charset="0"/>
              <a:buChar char="•"/>
            </a:pPr>
            <a:r>
              <a:rPr lang="sv-SE" sz="1600" dirty="0"/>
              <a:t>Prisdialogen är en modell som innefattar lokal dialog och central prövning av prisändring på fjärrvärme. Syftet är att stärka kundens ställning, att åstadkomma en rimlig, förutsägbar och stabil prisändring på fjärrvärme samt att bidra till ett ökat förtroende för fjärrvärmeleverantörernas prissättning.</a:t>
            </a:r>
          </a:p>
          <a:p>
            <a:pPr marL="285750" indent="-285750">
              <a:buFont typeface="Arial" panose="020B0604020202020204" pitchFamily="34" charset="0"/>
              <a:buChar char="•"/>
            </a:pPr>
            <a:r>
              <a:rPr lang="sv-SE" sz="1600" dirty="0"/>
              <a:t>Mälarenergi AB tillämpar i huvudsak kostnadsprissättning i kombination med marknads- och jämförelseprissättning (ägardirektiv). Det innebär att den grundläggande principen är att fjärrvärmepriset täcker den totala kostnaden för att producera och leverera fjärrvärme med hög leveranssäkerhet.</a:t>
            </a:r>
          </a:p>
          <a:p>
            <a:pPr marL="285750" indent="-285750">
              <a:buFont typeface="Arial" panose="020B0604020202020204" pitchFamily="34" charset="0"/>
              <a:buChar char="•"/>
            </a:pPr>
            <a:r>
              <a:rPr lang="sv-SE" sz="1600" dirty="0"/>
              <a:t>Till detta kommer jämförelse med alternativ på marknaden samt krav på avkastning samt prisnivå enligt ägardirektiven. Ägaren tar endast ut en mindre andel som utdelning, Det gör att den största delen av avkastningen återförs till bolagets verksamhet, t ex för återinvesteringar</a:t>
            </a:r>
            <a:r>
              <a:rPr lang="sv-SE" sz="1600" dirty="0" smtClean="0"/>
              <a:t>.</a:t>
            </a:r>
          </a:p>
          <a:p>
            <a:pPr marL="285750" indent="-285750">
              <a:buFont typeface="Arial" panose="020B0604020202020204" pitchFamily="34" charset="0"/>
              <a:buChar char="•"/>
            </a:pPr>
            <a:r>
              <a:rPr lang="sv-SE" sz="1600" dirty="0"/>
              <a:t>Mälarenergis fjärrvärmepris ska möjlig göra ett hållbart agerande som ger incitament för sparande, möjliggöra anslutning av nybyggnation samt säkerställa en långsiktigt stabil fjärrvärmeleverans.</a:t>
            </a:r>
          </a:p>
          <a:p>
            <a:pPr marL="285750" indent="-285750">
              <a:buFont typeface="Arial" panose="020B0604020202020204" pitchFamily="34" charset="0"/>
              <a:buChar char="•"/>
            </a:pPr>
            <a:r>
              <a:rPr lang="sv-SE" sz="1600" dirty="0"/>
              <a:t>Nivån på fjärrvärmepriset ska enligt ägardirektivet vara lägre än medelnivån bland jämförbara energibolag i Sverige.</a:t>
            </a:r>
          </a:p>
          <a:p>
            <a:pPr marL="285750" indent="-285750">
              <a:buFont typeface="Arial" panose="020B0604020202020204" pitchFamily="34" charset="0"/>
              <a:buChar char="•"/>
            </a:pPr>
            <a:endParaRPr lang="sv-SE" sz="1600" dirty="0"/>
          </a:p>
          <a:p>
            <a:endParaRPr lang="sv-SE" sz="1600" dirty="0"/>
          </a:p>
        </p:txBody>
      </p:sp>
    </p:spTree>
    <p:extLst>
      <p:ext uri="{BB962C8B-B14F-4D97-AF65-F5344CB8AC3E}">
        <p14:creationId xmlns:p14="http://schemas.microsoft.com/office/powerpoint/2010/main" val="31077092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Vi inför ny prismodell för våra fjärrvärmekunder</a:t>
            </a:r>
            <a:endParaRPr lang="sv-SE" dirty="0"/>
          </a:p>
        </p:txBody>
      </p:sp>
      <p:sp>
        <p:nvSpPr>
          <p:cNvPr id="3" name="Platshållare för innehåll 2"/>
          <p:cNvSpPr>
            <a:spLocks noGrp="1"/>
          </p:cNvSpPr>
          <p:nvPr>
            <p:ph idx="1"/>
          </p:nvPr>
        </p:nvSpPr>
        <p:spPr>
          <a:xfrm>
            <a:off x="695325" y="1563976"/>
            <a:ext cx="5378904" cy="4351338"/>
          </a:xfrm>
        </p:spPr>
        <p:txBody>
          <a:bodyPr/>
          <a:lstStyle/>
          <a:p>
            <a:r>
              <a:rPr lang="sv-SE" sz="2000" b="1" dirty="0" smtClean="0"/>
              <a:t>Varför?</a:t>
            </a:r>
            <a:endParaRPr lang="sv-SE" sz="1800" b="1" dirty="0" smtClean="0"/>
          </a:p>
          <a:p>
            <a:pPr marL="342900" indent="-342900">
              <a:buFont typeface="Arial" panose="020B0604020202020204" pitchFamily="34" charset="0"/>
              <a:buChar char="•"/>
            </a:pPr>
            <a:r>
              <a:rPr lang="sv-SE" sz="1800" dirty="0" smtClean="0"/>
              <a:t>Mälarenergis prismodell har under de senaste</a:t>
            </a:r>
            <a:br>
              <a:rPr lang="sv-SE" sz="1800" dirty="0" smtClean="0"/>
            </a:br>
            <a:r>
              <a:rPr lang="sv-SE" sz="1800" dirty="0" smtClean="0"/>
              <a:t>åren endast genomgått mindre förändringar</a:t>
            </a:r>
          </a:p>
          <a:p>
            <a:pPr marL="342900" indent="-342900">
              <a:buFont typeface="Arial" panose="020B0604020202020204" pitchFamily="34" charset="0"/>
              <a:buChar char="•"/>
            </a:pPr>
            <a:r>
              <a:rPr lang="sv-SE" sz="1800" dirty="0" smtClean="0"/>
              <a:t>Kundönskemål att få bättre förutsättning </a:t>
            </a:r>
            <a:br>
              <a:rPr lang="sv-SE" sz="1800" dirty="0" smtClean="0"/>
            </a:br>
            <a:r>
              <a:rPr lang="sv-SE" sz="1800" dirty="0" smtClean="0"/>
              <a:t>för energibesparing </a:t>
            </a:r>
          </a:p>
          <a:p>
            <a:endParaRPr lang="sv-SE" sz="1800" dirty="0" smtClean="0"/>
          </a:p>
          <a:p>
            <a:r>
              <a:rPr lang="sv-SE" sz="2000" b="1" dirty="0"/>
              <a:t>När?</a:t>
            </a:r>
          </a:p>
          <a:p>
            <a:pPr marL="285750" indent="-285750">
              <a:buFont typeface="Arial" panose="020B0604020202020204" pitchFamily="34" charset="0"/>
              <a:buChar char="•"/>
            </a:pPr>
            <a:r>
              <a:rPr lang="sv-SE" sz="1800" dirty="0"/>
              <a:t>Den 1 </a:t>
            </a:r>
            <a:r>
              <a:rPr lang="sv-SE" sz="1800" dirty="0" smtClean="0"/>
              <a:t>augusti 2019</a:t>
            </a:r>
            <a:r>
              <a:rPr lang="sv-SE" sz="1800" baseline="30000" dirty="0"/>
              <a:t/>
            </a:r>
            <a:br>
              <a:rPr lang="sv-SE" sz="1800" baseline="30000" dirty="0"/>
            </a:br>
            <a:endParaRPr lang="sv-SE" sz="1800" dirty="0" smtClean="0"/>
          </a:p>
          <a:p>
            <a:endParaRPr lang="sv-SE" sz="1800" dirty="0"/>
          </a:p>
        </p:txBody>
      </p:sp>
      <p:sp>
        <p:nvSpPr>
          <p:cNvPr id="4" name="Ellips 3"/>
          <p:cNvSpPr/>
          <p:nvPr/>
        </p:nvSpPr>
        <p:spPr>
          <a:xfrm>
            <a:off x="7319114" y="2847353"/>
            <a:ext cx="1386889" cy="1386889"/>
          </a:xfrm>
          <a:prstGeom prst="ellipse">
            <a:avLst/>
          </a:prstGeom>
          <a:noFill/>
          <a:ln w="285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5" name="Blockbåge 4"/>
          <p:cNvSpPr/>
          <p:nvPr/>
        </p:nvSpPr>
        <p:spPr>
          <a:xfrm>
            <a:off x="7172960" y="2701200"/>
            <a:ext cx="1679193" cy="1679193"/>
          </a:xfrm>
          <a:prstGeom prst="blockArc">
            <a:avLst>
              <a:gd name="adj1" fmla="val 2521850"/>
              <a:gd name="adj2" fmla="val 16312196"/>
              <a:gd name="adj3" fmla="val 16583"/>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solidFill>
                <a:schemeClr val="tx1"/>
              </a:solidFill>
            </a:endParaRPr>
          </a:p>
        </p:txBody>
      </p:sp>
      <p:sp>
        <p:nvSpPr>
          <p:cNvPr id="6" name="textruta 5"/>
          <p:cNvSpPr txBox="1"/>
          <p:nvPr/>
        </p:nvSpPr>
        <p:spPr>
          <a:xfrm>
            <a:off x="7526574" y="3267474"/>
            <a:ext cx="1117338" cy="523220"/>
          </a:xfrm>
          <a:prstGeom prst="rect">
            <a:avLst/>
          </a:prstGeom>
          <a:noFill/>
        </p:spPr>
        <p:txBody>
          <a:bodyPr wrap="square" rtlCol="0">
            <a:spAutoFit/>
          </a:bodyPr>
          <a:lstStyle/>
          <a:p>
            <a:pPr algn="ctr"/>
            <a:r>
              <a:rPr lang="sv-SE" sz="2800" dirty="0" smtClean="0">
                <a:solidFill>
                  <a:schemeClr val="tx1">
                    <a:lumMod val="75000"/>
                    <a:lumOff val="25000"/>
                  </a:schemeClr>
                </a:solidFill>
                <a:latin typeface="+mj-lt"/>
              </a:rPr>
              <a:t>64%</a:t>
            </a:r>
            <a:endParaRPr lang="sv-SE" sz="2800" dirty="0">
              <a:solidFill>
                <a:schemeClr val="tx1">
                  <a:lumMod val="75000"/>
                  <a:lumOff val="25000"/>
                </a:schemeClr>
              </a:solidFill>
              <a:latin typeface="+mj-lt"/>
            </a:endParaRPr>
          </a:p>
        </p:txBody>
      </p:sp>
      <p:sp>
        <p:nvSpPr>
          <p:cNvPr id="7" name="textruta 6"/>
          <p:cNvSpPr txBox="1"/>
          <p:nvPr/>
        </p:nvSpPr>
        <p:spPr>
          <a:xfrm>
            <a:off x="7009415" y="2280493"/>
            <a:ext cx="2097832" cy="338554"/>
          </a:xfrm>
          <a:prstGeom prst="rect">
            <a:avLst/>
          </a:prstGeom>
          <a:noFill/>
        </p:spPr>
        <p:txBody>
          <a:bodyPr wrap="square" rtlCol="0">
            <a:spAutoFit/>
          </a:bodyPr>
          <a:lstStyle/>
          <a:p>
            <a:pPr algn="ctr"/>
            <a:r>
              <a:rPr lang="sv-SE" sz="1600" i="1" dirty="0" smtClean="0">
                <a:solidFill>
                  <a:schemeClr val="bg1">
                    <a:lumMod val="50000"/>
                  </a:schemeClr>
                </a:solidFill>
              </a:rPr>
              <a:t>Dagens påverkbart del</a:t>
            </a:r>
            <a:endParaRPr lang="sv-SE" sz="1600" i="1" dirty="0">
              <a:solidFill>
                <a:schemeClr val="bg1">
                  <a:lumMod val="50000"/>
                </a:schemeClr>
              </a:solidFill>
            </a:endParaRPr>
          </a:p>
        </p:txBody>
      </p:sp>
      <p:sp>
        <p:nvSpPr>
          <p:cNvPr id="8" name="Ellips 7"/>
          <p:cNvSpPr/>
          <p:nvPr/>
        </p:nvSpPr>
        <p:spPr>
          <a:xfrm>
            <a:off x="9373040" y="2843537"/>
            <a:ext cx="1813879" cy="1813879"/>
          </a:xfrm>
          <a:prstGeom prst="ellipse">
            <a:avLst/>
          </a:prstGeom>
          <a:noFill/>
          <a:ln w="2857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solidFill>
                <a:schemeClr val="bg2"/>
              </a:solidFill>
            </a:endParaRPr>
          </a:p>
        </p:txBody>
      </p:sp>
      <p:sp>
        <p:nvSpPr>
          <p:cNvPr id="9" name="Blockbåge 8"/>
          <p:cNvSpPr/>
          <p:nvPr/>
        </p:nvSpPr>
        <p:spPr>
          <a:xfrm>
            <a:off x="9181891" y="2652388"/>
            <a:ext cx="2196177" cy="2196177"/>
          </a:xfrm>
          <a:prstGeom prst="blockArc">
            <a:avLst>
              <a:gd name="adj1" fmla="val 16741238"/>
              <a:gd name="adj2" fmla="val 16312196"/>
              <a:gd name="adj3" fmla="val 16583"/>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solidFill>
                <a:schemeClr val="tx1"/>
              </a:solidFill>
            </a:endParaRPr>
          </a:p>
        </p:txBody>
      </p:sp>
      <p:sp>
        <p:nvSpPr>
          <p:cNvPr id="10" name="textruta 9"/>
          <p:cNvSpPr txBox="1"/>
          <p:nvPr/>
        </p:nvSpPr>
        <p:spPr>
          <a:xfrm>
            <a:off x="9713959" y="3400799"/>
            <a:ext cx="1132041" cy="646331"/>
          </a:xfrm>
          <a:prstGeom prst="rect">
            <a:avLst/>
          </a:prstGeom>
          <a:noFill/>
        </p:spPr>
        <p:txBody>
          <a:bodyPr wrap="none" rtlCol="0">
            <a:spAutoFit/>
          </a:bodyPr>
          <a:lstStyle/>
          <a:p>
            <a:pPr algn="ctr"/>
            <a:r>
              <a:rPr lang="sv-SE" sz="3600" dirty="0" smtClean="0">
                <a:solidFill>
                  <a:schemeClr val="accent5"/>
                </a:solidFill>
                <a:latin typeface="+mj-lt"/>
              </a:rPr>
              <a:t>97%</a:t>
            </a:r>
            <a:endParaRPr lang="sv-SE" sz="3600" dirty="0">
              <a:solidFill>
                <a:schemeClr val="accent5"/>
              </a:solidFill>
              <a:latin typeface="+mj-lt"/>
            </a:endParaRPr>
          </a:p>
        </p:txBody>
      </p:sp>
      <p:sp>
        <p:nvSpPr>
          <p:cNvPr id="11" name="textruta 10"/>
          <p:cNvSpPr txBox="1"/>
          <p:nvPr/>
        </p:nvSpPr>
        <p:spPr>
          <a:xfrm>
            <a:off x="9181891" y="2223630"/>
            <a:ext cx="2481374" cy="338554"/>
          </a:xfrm>
          <a:prstGeom prst="rect">
            <a:avLst/>
          </a:prstGeom>
          <a:noFill/>
        </p:spPr>
        <p:txBody>
          <a:bodyPr wrap="square" rtlCol="0">
            <a:spAutoFit/>
          </a:bodyPr>
          <a:lstStyle/>
          <a:p>
            <a:pPr algn="ctr"/>
            <a:r>
              <a:rPr lang="sv-SE" sz="1600" i="1" dirty="0" smtClean="0">
                <a:solidFill>
                  <a:schemeClr val="bg1">
                    <a:lumMod val="50000"/>
                  </a:schemeClr>
                </a:solidFill>
              </a:rPr>
              <a:t>Den nya påverkbara delen</a:t>
            </a:r>
            <a:endParaRPr lang="sv-SE" sz="1600" i="1" dirty="0">
              <a:solidFill>
                <a:schemeClr val="bg1">
                  <a:lumMod val="50000"/>
                </a:schemeClr>
              </a:solidFill>
            </a:endParaRPr>
          </a:p>
        </p:txBody>
      </p:sp>
      <p:sp>
        <p:nvSpPr>
          <p:cNvPr id="14" name="textruta 13"/>
          <p:cNvSpPr txBox="1"/>
          <p:nvPr/>
        </p:nvSpPr>
        <p:spPr>
          <a:xfrm>
            <a:off x="7378330" y="1493803"/>
            <a:ext cx="3684085" cy="400110"/>
          </a:xfrm>
          <a:prstGeom prst="rect">
            <a:avLst/>
          </a:prstGeom>
          <a:noFill/>
        </p:spPr>
        <p:txBody>
          <a:bodyPr wrap="none" rtlCol="0">
            <a:spAutoFit/>
          </a:bodyPr>
          <a:lstStyle/>
          <a:p>
            <a:r>
              <a:rPr lang="sv-SE" sz="2000" b="1" dirty="0" smtClean="0"/>
              <a:t>Större andel av taxan bli påverkbar</a:t>
            </a:r>
            <a:endParaRPr lang="sv-SE" sz="2000" b="1" dirty="0"/>
          </a:p>
        </p:txBody>
      </p:sp>
      <p:cxnSp>
        <p:nvCxnSpPr>
          <p:cNvPr id="16" name="Vinklad  15"/>
          <p:cNvCxnSpPr/>
          <p:nvPr/>
        </p:nvCxnSpPr>
        <p:spPr>
          <a:xfrm>
            <a:off x="5111976" y="1905625"/>
            <a:ext cx="1900772" cy="1635171"/>
          </a:xfrm>
          <a:prstGeom prst="bentConnector3">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873350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Ny prismodell fr.o.m. 2018-08-01</a:t>
            </a:r>
            <a:endParaRPr lang="sv-SE" dirty="0"/>
          </a:p>
        </p:txBody>
      </p:sp>
      <p:pic>
        <p:nvPicPr>
          <p:cNvPr id="4" name="Platshållare för innehåll 3"/>
          <p:cNvPicPr>
            <a:picLocks noGrp="1" noChangeAspect="1"/>
          </p:cNvPicPr>
          <p:nvPr>
            <p:ph idx="1"/>
          </p:nvPr>
        </p:nvPicPr>
        <p:blipFill rotWithShape="1">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rcRect r="6906" b="26782"/>
          <a:stretch/>
        </p:blipFill>
        <p:spPr>
          <a:xfrm>
            <a:off x="2399611" y="1526941"/>
            <a:ext cx="7711544" cy="5281562"/>
          </a:xfrm>
        </p:spPr>
      </p:pic>
      <p:sp>
        <p:nvSpPr>
          <p:cNvPr id="5" name="textruta 4"/>
          <p:cNvSpPr txBox="1"/>
          <p:nvPr/>
        </p:nvSpPr>
        <p:spPr>
          <a:xfrm>
            <a:off x="3019802" y="4918841"/>
            <a:ext cx="1370888" cy="369332"/>
          </a:xfrm>
          <a:prstGeom prst="rect">
            <a:avLst/>
          </a:prstGeom>
          <a:noFill/>
        </p:spPr>
        <p:txBody>
          <a:bodyPr wrap="none" rtlCol="0">
            <a:spAutoFit/>
          </a:bodyPr>
          <a:lstStyle/>
          <a:p>
            <a:r>
              <a:rPr lang="sv-SE" b="1" dirty="0" smtClean="0"/>
              <a:t>343 kr/MWH</a:t>
            </a:r>
            <a:endParaRPr lang="sv-SE" b="1" dirty="0"/>
          </a:p>
        </p:txBody>
      </p:sp>
      <p:sp>
        <p:nvSpPr>
          <p:cNvPr id="6" name="textruta 5"/>
          <p:cNvSpPr txBox="1"/>
          <p:nvPr/>
        </p:nvSpPr>
        <p:spPr>
          <a:xfrm>
            <a:off x="3019802" y="2369532"/>
            <a:ext cx="1463862" cy="369332"/>
          </a:xfrm>
          <a:prstGeom prst="rect">
            <a:avLst/>
          </a:prstGeom>
          <a:noFill/>
        </p:spPr>
        <p:txBody>
          <a:bodyPr wrap="none" rtlCol="0">
            <a:spAutoFit/>
          </a:bodyPr>
          <a:lstStyle/>
          <a:p>
            <a:r>
              <a:rPr lang="sv-SE" b="1" dirty="0" smtClean="0"/>
              <a:t>1040 kr/MWh</a:t>
            </a:r>
            <a:endParaRPr lang="sv-SE" b="1" dirty="0"/>
          </a:p>
        </p:txBody>
      </p:sp>
      <p:sp>
        <p:nvSpPr>
          <p:cNvPr id="7" name="textruta 6"/>
          <p:cNvSpPr txBox="1"/>
          <p:nvPr/>
        </p:nvSpPr>
        <p:spPr>
          <a:xfrm>
            <a:off x="5266879" y="4918841"/>
            <a:ext cx="1297150" cy="369332"/>
          </a:xfrm>
          <a:prstGeom prst="rect">
            <a:avLst/>
          </a:prstGeom>
          <a:noFill/>
        </p:spPr>
        <p:txBody>
          <a:bodyPr wrap="none" rtlCol="0">
            <a:spAutoFit/>
          </a:bodyPr>
          <a:lstStyle/>
          <a:p>
            <a:r>
              <a:rPr lang="sv-SE" b="1" dirty="0" smtClean="0"/>
              <a:t>153kr/MWh</a:t>
            </a:r>
            <a:endParaRPr lang="sv-SE" b="1" dirty="0"/>
          </a:p>
        </p:txBody>
      </p:sp>
    </p:spTree>
    <p:extLst>
      <p:ext uri="{BB962C8B-B14F-4D97-AF65-F5344CB8AC3E}">
        <p14:creationId xmlns:p14="http://schemas.microsoft.com/office/powerpoint/2010/main" val="14107471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ruta 5"/>
          <p:cNvSpPr txBox="1"/>
          <p:nvPr/>
        </p:nvSpPr>
        <p:spPr>
          <a:xfrm>
            <a:off x="3419603" y="219615"/>
            <a:ext cx="2240742" cy="535531"/>
          </a:xfrm>
          <a:prstGeom prst="rect">
            <a:avLst/>
          </a:prstGeom>
          <a:noFill/>
        </p:spPr>
        <p:txBody>
          <a:bodyPr wrap="none" rtlCol="0">
            <a:spAutoFit/>
          </a:bodyPr>
          <a:lstStyle/>
          <a:p>
            <a:pPr>
              <a:lnSpc>
                <a:spcPct val="90000"/>
              </a:lnSpc>
              <a:spcBef>
                <a:spcPct val="0"/>
              </a:spcBef>
            </a:pPr>
            <a:r>
              <a:rPr lang="sv-SE" sz="3200" b="1" dirty="0">
                <a:solidFill>
                  <a:schemeClr val="accent1"/>
                </a:solidFill>
                <a:latin typeface="Rockwell" panose="02060603020205020403" pitchFamily="18" charset="0"/>
                <a:ea typeface="+mj-ea"/>
                <a:cs typeface="+mj-cs"/>
              </a:rPr>
              <a:t>Maxeffekt</a:t>
            </a:r>
          </a:p>
        </p:txBody>
      </p:sp>
      <p:pic>
        <p:nvPicPr>
          <p:cNvPr id="2" name="Bildobjekt 1"/>
          <p:cNvPicPr>
            <a:picLocks noChangeAspect="1"/>
          </p:cNvPicPr>
          <p:nvPr/>
        </p:nvPicPr>
        <p:blipFill>
          <a:blip r:embed="rId3"/>
          <a:stretch>
            <a:fillRect/>
          </a:stretch>
        </p:blipFill>
        <p:spPr>
          <a:xfrm>
            <a:off x="77118" y="999269"/>
            <a:ext cx="8925712" cy="5413096"/>
          </a:xfrm>
          <a:prstGeom prst="rect">
            <a:avLst/>
          </a:prstGeom>
        </p:spPr>
      </p:pic>
      <p:sp>
        <p:nvSpPr>
          <p:cNvPr id="3" name="textruta 2"/>
          <p:cNvSpPr txBox="1"/>
          <p:nvPr/>
        </p:nvSpPr>
        <p:spPr>
          <a:xfrm>
            <a:off x="4660135" y="5372424"/>
            <a:ext cx="510076" cy="400110"/>
          </a:xfrm>
          <a:prstGeom prst="rect">
            <a:avLst/>
          </a:prstGeom>
          <a:noFill/>
        </p:spPr>
        <p:txBody>
          <a:bodyPr wrap="none" rtlCol="0">
            <a:spAutoFit/>
          </a:bodyPr>
          <a:lstStyle/>
          <a:p>
            <a:r>
              <a:rPr lang="sv-SE" sz="1000" b="1" dirty="0" smtClean="0"/>
              <a:t>-10,43</a:t>
            </a:r>
          </a:p>
          <a:p>
            <a:r>
              <a:rPr lang="sv-SE" sz="1000" b="1" dirty="0" smtClean="0"/>
              <a:t>84 kW</a:t>
            </a:r>
            <a:endParaRPr lang="sv-SE" sz="1000" b="1" dirty="0"/>
          </a:p>
        </p:txBody>
      </p:sp>
      <p:cxnSp>
        <p:nvCxnSpPr>
          <p:cNvPr id="7" name="Rak pilkoppling 6"/>
          <p:cNvCxnSpPr/>
          <p:nvPr/>
        </p:nvCxnSpPr>
        <p:spPr>
          <a:xfrm flipH="1" flipV="1">
            <a:off x="4682169" y="5210979"/>
            <a:ext cx="187288" cy="20022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textruta 18"/>
          <p:cNvSpPr txBox="1"/>
          <p:nvPr/>
        </p:nvSpPr>
        <p:spPr>
          <a:xfrm>
            <a:off x="5293553" y="4532538"/>
            <a:ext cx="513282" cy="400110"/>
          </a:xfrm>
          <a:prstGeom prst="rect">
            <a:avLst/>
          </a:prstGeom>
          <a:noFill/>
        </p:spPr>
        <p:txBody>
          <a:bodyPr wrap="none" rtlCol="0">
            <a:spAutoFit/>
          </a:bodyPr>
          <a:lstStyle/>
          <a:p>
            <a:r>
              <a:rPr lang="sv-SE" sz="1000" b="1" dirty="0" smtClean="0"/>
              <a:t>-8,0</a:t>
            </a:r>
          </a:p>
          <a:p>
            <a:r>
              <a:rPr lang="sv-SE" sz="1000" b="1" dirty="0" smtClean="0"/>
              <a:t>89 kW</a:t>
            </a:r>
            <a:endParaRPr lang="sv-SE" sz="1000" b="1" dirty="0"/>
          </a:p>
        </p:txBody>
      </p:sp>
      <p:cxnSp>
        <p:nvCxnSpPr>
          <p:cNvPr id="20" name="Rak pilkoppling 19"/>
          <p:cNvCxnSpPr/>
          <p:nvPr/>
        </p:nvCxnSpPr>
        <p:spPr>
          <a:xfrm flipH="1" flipV="1">
            <a:off x="4979624" y="4681337"/>
            <a:ext cx="313929" cy="718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23" name="Bildobjekt 22"/>
          <p:cNvPicPr>
            <a:picLocks noChangeAspect="1"/>
          </p:cNvPicPr>
          <p:nvPr/>
        </p:nvPicPr>
        <p:blipFill>
          <a:blip r:embed="rId4"/>
          <a:stretch>
            <a:fillRect/>
          </a:stretch>
        </p:blipFill>
        <p:spPr>
          <a:xfrm>
            <a:off x="9143466" y="999269"/>
            <a:ext cx="2057550" cy="3064869"/>
          </a:xfrm>
          <a:prstGeom prst="rect">
            <a:avLst/>
          </a:prstGeom>
        </p:spPr>
      </p:pic>
    </p:spTree>
    <p:extLst>
      <p:ext uri="{BB962C8B-B14F-4D97-AF65-F5344CB8AC3E}">
        <p14:creationId xmlns:p14="http://schemas.microsoft.com/office/powerpoint/2010/main" val="31940233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a:stretch>
            <a:fillRect/>
          </a:stretch>
        </p:blipFill>
        <p:spPr>
          <a:xfrm>
            <a:off x="1520327" y="698908"/>
            <a:ext cx="8328752" cy="4798509"/>
          </a:xfrm>
          <a:prstGeom prst="rect">
            <a:avLst/>
          </a:prstGeom>
        </p:spPr>
      </p:pic>
      <p:graphicFrame>
        <p:nvGraphicFramePr>
          <p:cNvPr id="5" name="Tabell 4"/>
          <p:cNvGraphicFramePr>
            <a:graphicFrameLocks noGrp="1"/>
          </p:cNvGraphicFramePr>
          <p:nvPr>
            <p:extLst>
              <p:ext uri="{D42A27DB-BD31-4B8C-83A1-F6EECF244321}">
                <p14:modId xmlns:p14="http://schemas.microsoft.com/office/powerpoint/2010/main" val="715760197"/>
              </p:ext>
            </p:extLst>
          </p:nvPr>
        </p:nvGraphicFramePr>
        <p:xfrm>
          <a:off x="1189827" y="5354198"/>
          <a:ext cx="9716880" cy="985195"/>
        </p:xfrm>
        <a:graphic>
          <a:graphicData uri="http://schemas.openxmlformats.org/drawingml/2006/table">
            <a:tbl>
              <a:tblPr/>
              <a:tblGrid>
                <a:gridCol w="647792">
                  <a:extLst>
                    <a:ext uri="{9D8B030D-6E8A-4147-A177-3AD203B41FA5}">
                      <a16:colId xmlns:a16="http://schemas.microsoft.com/office/drawing/2014/main" val="4122486952"/>
                    </a:ext>
                  </a:extLst>
                </a:gridCol>
                <a:gridCol w="647792">
                  <a:extLst>
                    <a:ext uri="{9D8B030D-6E8A-4147-A177-3AD203B41FA5}">
                      <a16:colId xmlns:a16="http://schemas.microsoft.com/office/drawing/2014/main" val="950824177"/>
                    </a:ext>
                  </a:extLst>
                </a:gridCol>
                <a:gridCol w="647792">
                  <a:extLst>
                    <a:ext uri="{9D8B030D-6E8A-4147-A177-3AD203B41FA5}">
                      <a16:colId xmlns:a16="http://schemas.microsoft.com/office/drawing/2014/main" val="4272784749"/>
                    </a:ext>
                  </a:extLst>
                </a:gridCol>
                <a:gridCol w="647792">
                  <a:extLst>
                    <a:ext uri="{9D8B030D-6E8A-4147-A177-3AD203B41FA5}">
                      <a16:colId xmlns:a16="http://schemas.microsoft.com/office/drawing/2014/main" val="3788770814"/>
                    </a:ext>
                  </a:extLst>
                </a:gridCol>
                <a:gridCol w="647792">
                  <a:extLst>
                    <a:ext uri="{9D8B030D-6E8A-4147-A177-3AD203B41FA5}">
                      <a16:colId xmlns:a16="http://schemas.microsoft.com/office/drawing/2014/main" val="1851461837"/>
                    </a:ext>
                  </a:extLst>
                </a:gridCol>
                <a:gridCol w="647792">
                  <a:extLst>
                    <a:ext uri="{9D8B030D-6E8A-4147-A177-3AD203B41FA5}">
                      <a16:colId xmlns:a16="http://schemas.microsoft.com/office/drawing/2014/main" val="3513858836"/>
                    </a:ext>
                  </a:extLst>
                </a:gridCol>
                <a:gridCol w="647792">
                  <a:extLst>
                    <a:ext uri="{9D8B030D-6E8A-4147-A177-3AD203B41FA5}">
                      <a16:colId xmlns:a16="http://schemas.microsoft.com/office/drawing/2014/main" val="3699080972"/>
                    </a:ext>
                  </a:extLst>
                </a:gridCol>
                <a:gridCol w="647792">
                  <a:extLst>
                    <a:ext uri="{9D8B030D-6E8A-4147-A177-3AD203B41FA5}">
                      <a16:colId xmlns:a16="http://schemas.microsoft.com/office/drawing/2014/main" val="248946747"/>
                    </a:ext>
                  </a:extLst>
                </a:gridCol>
                <a:gridCol w="647792">
                  <a:extLst>
                    <a:ext uri="{9D8B030D-6E8A-4147-A177-3AD203B41FA5}">
                      <a16:colId xmlns:a16="http://schemas.microsoft.com/office/drawing/2014/main" val="1412009907"/>
                    </a:ext>
                  </a:extLst>
                </a:gridCol>
                <a:gridCol w="647792">
                  <a:extLst>
                    <a:ext uri="{9D8B030D-6E8A-4147-A177-3AD203B41FA5}">
                      <a16:colId xmlns:a16="http://schemas.microsoft.com/office/drawing/2014/main" val="851410902"/>
                    </a:ext>
                  </a:extLst>
                </a:gridCol>
                <a:gridCol w="647792">
                  <a:extLst>
                    <a:ext uri="{9D8B030D-6E8A-4147-A177-3AD203B41FA5}">
                      <a16:colId xmlns:a16="http://schemas.microsoft.com/office/drawing/2014/main" val="3876524252"/>
                    </a:ext>
                  </a:extLst>
                </a:gridCol>
                <a:gridCol w="647792">
                  <a:extLst>
                    <a:ext uri="{9D8B030D-6E8A-4147-A177-3AD203B41FA5}">
                      <a16:colId xmlns:a16="http://schemas.microsoft.com/office/drawing/2014/main" val="3374186913"/>
                    </a:ext>
                  </a:extLst>
                </a:gridCol>
                <a:gridCol w="647792">
                  <a:extLst>
                    <a:ext uri="{9D8B030D-6E8A-4147-A177-3AD203B41FA5}">
                      <a16:colId xmlns:a16="http://schemas.microsoft.com/office/drawing/2014/main" val="4208615582"/>
                    </a:ext>
                  </a:extLst>
                </a:gridCol>
                <a:gridCol w="647792">
                  <a:extLst>
                    <a:ext uri="{9D8B030D-6E8A-4147-A177-3AD203B41FA5}">
                      <a16:colId xmlns:a16="http://schemas.microsoft.com/office/drawing/2014/main" val="3140337337"/>
                    </a:ext>
                  </a:extLst>
                </a:gridCol>
                <a:gridCol w="647792">
                  <a:extLst>
                    <a:ext uri="{9D8B030D-6E8A-4147-A177-3AD203B41FA5}">
                      <a16:colId xmlns:a16="http://schemas.microsoft.com/office/drawing/2014/main" val="630890525"/>
                    </a:ext>
                  </a:extLst>
                </a:gridCol>
              </a:tblGrid>
              <a:tr h="197039">
                <a:tc>
                  <a:txBody>
                    <a:bodyPr/>
                    <a:lstStyle/>
                    <a:p>
                      <a:pPr algn="l" fontAlgn="b"/>
                      <a:endParaRPr lang="sv-SE"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sv-SE"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sv-SE"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sv-SE"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sv-SE"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sv-SE"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sv-SE"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sv-SE"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sv-SE"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sv-SE"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sv-SE"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sv-SE"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sv-SE"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sv-SE"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sv-SE"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48767715"/>
                  </a:ext>
                </a:extLst>
              </a:tr>
              <a:tr h="197039">
                <a:tc>
                  <a:txBody>
                    <a:bodyPr/>
                    <a:lstStyle/>
                    <a:p>
                      <a:pPr algn="l" fontAlgn="b"/>
                      <a:endParaRPr lang="sv-SE" sz="1100" b="0" i="0" u="none" strike="noStrike">
                        <a:solidFill>
                          <a:srgbClr val="000000"/>
                        </a:solidFill>
                        <a:effectLst/>
                        <a:latin typeface="Calibri" panose="020F050202020403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gridSpan="12">
                  <a:txBody>
                    <a:bodyPr/>
                    <a:lstStyle/>
                    <a:p>
                      <a:pPr algn="ctr" fontAlgn="ctr"/>
                      <a:r>
                        <a:rPr lang="sv-SE" sz="1100" b="0" i="0" u="none" strike="noStrike">
                          <a:solidFill>
                            <a:srgbClr val="000000"/>
                          </a:solidFill>
                          <a:effectLst/>
                          <a:latin typeface="Calibri" panose="020F0502020204030204" pitchFamily="34" charset="0"/>
                        </a:rPr>
                        <a:t>MAX Effekt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hMerge="1">
                  <a:txBody>
                    <a:bodyPr/>
                    <a:lstStyle/>
                    <a:p>
                      <a:endParaRPr lang="sv-SE"/>
                    </a:p>
                  </a:txBody>
                  <a:tcPr/>
                </a:tc>
                <a:tc>
                  <a:txBody>
                    <a:bodyPr/>
                    <a:lstStyle/>
                    <a:p>
                      <a:pPr algn="l" fontAlgn="b"/>
                      <a:endParaRPr lang="sv-SE" sz="1100" b="0" i="0" u="none" strike="noStrike">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sv-SE"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53824665"/>
                  </a:ext>
                </a:extLst>
              </a:tr>
              <a:tr h="197039">
                <a:tc>
                  <a:txBody>
                    <a:bodyPr/>
                    <a:lstStyle/>
                    <a:p>
                      <a:pPr algn="l" fontAlgn="b"/>
                      <a:endParaRPr lang="sv-SE" sz="1100" b="0" i="0" u="none" strike="noStrike">
                        <a:solidFill>
                          <a:srgbClr val="000000"/>
                        </a:solidFill>
                        <a:effectLst/>
                        <a:latin typeface="Calibri" panose="020F0502020204030204"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sv-SE" sz="1100" b="0" i="0" u="none" strike="noStrike">
                          <a:solidFill>
                            <a:srgbClr val="000000"/>
                          </a:solidFill>
                          <a:effectLst/>
                          <a:latin typeface="Calibri" panose="020F0502020204030204" pitchFamily="34" charset="0"/>
                        </a:rPr>
                        <a:t>Jan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v-SE" sz="1100" b="0" i="0" u="none" strike="noStrike">
                          <a:solidFill>
                            <a:srgbClr val="000000"/>
                          </a:solidFill>
                          <a:effectLst/>
                          <a:latin typeface="Calibri" panose="020F0502020204030204" pitchFamily="34" charset="0"/>
                        </a:rPr>
                        <a:t>Feb</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v-SE" sz="1100" b="0" i="0" u="none" strike="noStrike">
                          <a:solidFill>
                            <a:srgbClr val="000000"/>
                          </a:solidFill>
                          <a:effectLst/>
                          <a:latin typeface="Calibri" panose="020F0502020204030204" pitchFamily="34" charset="0"/>
                        </a:rPr>
                        <a:t>Mar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v-SE" sz="1100" b="0" i="0" u="none" strike="noStrike">
                          <a:solidFill>
                            <a:srgbClr val="000000"/>
                          </a:solidFill>
                          <a:effectLst/>
                          <a:latin typeface="Calibri" panose="020F0502020204030204" pitchFamily="34" charset="0"/>
                        </a:rPr>
                        <a:t>Apr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v-SE" sz="1100" b="0" i="0" u="none" strike="noStrike">
                          <a:solidFill>
                            <a:srgbClr val="000000"/>
                          </a:solidFill>
                          <a:effectLst/>
                          <a:latin typeface="Calibri" panose="020F0502020204030204" pitchFamily="34" charset="0"/>
                        </a:rPr>
                        <a:t>Maj</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v-SE" sz="1100" b="0" i="0" u="none" strike="noStrike">
                          <a:solidFill>
                            <a:srgbClr val="000000"/>
                          </a:solidFill>
                          <a:effectLst/>
                          <a:latin typeface="Calibri" panose="020F0502020204030204" pitchFamily="34" charset="0"/>
                        </a:rPr>
                        <a:t>Jun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v-SE" sz="1100" b="0" i="0" u="none" strike="noStrike">
                          <a:solidFill>
                            <a:srgbClr val="000000"/>
                          </a:solidFill>
                          <a:effectLst/>
                          <a:latin typeface="Calibri" panose="020F0502020204030204" pitchFamily="34" charset="0"/>
                        </a:rPr>
                        <a:t>Jul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v-SE" sz="1100" b="0" i="0" u="none" strike="noStrike">
                          <a:solidFill>
                            <a:srgbClr val="000000"/>
                          </a:solidFill>
                          <a:effectLst/>
                          <a:latin typeface="Calibri" panose="020F0502020204030204" pitchFamily="34" charset="0"/>
                        </a:rPr>
                        <a:t>Aug</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v-SE" sz="1100" b="0" i="0" u="none" strike="noStrike">
                          <a:solidFill>
                            <a:srgbClr val="000000"/>
                          </a:solidFill>
                          <a:effectLst/>
                          <a:latin typeface="Calibri" panose="020F0502020204030204" pitchFamily="34" charset="0"/>
                        </a:rPr>
                        <a:t>Sep</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v-SE" sz="1100" b="0" i="0" u="none" strike="noStrike">
                          <a:solidFill>
                            <a:srgbClr val="000000"/>
                          </a:solidFill>
                          <a:effectLst/>
                          <a:latin typeface="Calibri" panose="020F0502020204030204" pitchFamily="34" charset="0"/>
                        </a:rPr>
                        <a:t>Okt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v-SE" sz="1100" b="0" i="0" u="none" strike="noStrike">
                          <a:solidFill>
                            <a:srgbClr val="000000"/>
                          </a:solidFill>
                          <a:effectLst/>
                          <a:latin typeface="Calibri" panose="020F0502020204030204" pitchFamily="34" charset="0"/>
                        </a:rPr>
                        <a:t>Nov</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v-SE" sz="1100" b="0" i="0" u="none" strike="noStrike">
                          <a:solidFill>
                            <a:srgbClr val="000000"/>
                          </a:solidFill>
                          <a:effectLst/>
                          <a:latin typeface="Calibri" panose="020F0502020204030204" pitchFamily="34" charset="0"/>
                        </a:rPr>
                        <a:t>Dec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sv-SE" sz="1100" b="0" i="0" u="none" strike="noStrike">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sv-SE" sz="1100" b="0" i="0" u="none" strike="noStrike">
                          <a:solidFill>
                            <a:srgbClr val="000000"/>
                          </a:solidFill>
                          <a:effectLst/>
                          <a:latin typeface="Calibri" panose="020F0502020204030204" pitchFamily="34" charset="0"/>
                        </a:rPr>
                        <a:t>2017-18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66235948"/>
                  </a:ext>
                </a:extLst>
              </a:tr>
              <a:tr h="197039">
                <a:tc>
                  <a:txBody>
                    <a:bodyPr/>
                    <a:lstStyle/>
                    <a:p>
                      <a:pPr algn="ctr" fontAlgn="ctr"/>
                      <a:r>
                        <a:rPr lang="sv-SE" sz="1100" b="0" i="0" u="none" strike="noStrike">
                          <a:solidFill>
                            <a:srgbClr val="000000"/>
                          </a:solidFill>
                          <a:effectLst/>
                          <a:latin typeface="Calibri" panose="020F0502020204030204" pitchFamily="34" charset="0"/>
                        </a:rPr>
                        <a:t>Dygn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v-SE" sz="1100" b="0" i="0" u="none" strike="noStrike">
                          <a:solidFill>
                            <a:srgbClr val="000000"/>
                          </a:solidFill>
                          <a:effectLst/>
                          <a:latin typeface="Calibri" panose="020F0502020204030204" pitchFamily="34" charset="0"/>
                        </a:rPr>
                        <a:t>89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v-SE" sz="1100" b="0" i="0" u="none" strike="noStrike">
                          <a:solidFill>
                            <a:srgbClr val="000000"/>
                          </a:solidFill>
                          <a:effectLst/>
                          <a:latin typeface="Calibri" panose="020F0502020204030204" pitchFamily="34" charset="0"/>
                        </a:rPr>
                        <a:t>81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v-SE" sz="1100" b="0" i="0" u="none" strike="noStrike">
                          <a:solidFill>
                            <a:srgbClr val="000000"/>
                          </a:solidFill>
                          <a:effectLst/>
                          <a:latin typeface="Calibri" panose="020F0502020204030204" pitchFamily="34" charset="0"/>
                        </a:rPr>
                        <a:t>75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v-SE" sz="1100" b="0" i="0" u="none" strike="noStrike">
                          <a:solidFill>
                            <a:srgbClr val="000000"/>
                          </a:solidFill>
                          <a:effectLst/>
                          <a:latin typeface="Calibri" panose="020F0502020204030204" pitchFamily="34" charset="0"/>
                        </a:rPr>
                        <a:t>61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v-SE" sz="1100" b="0" i="0" u="none" strike="noStrike">
                          <a:solidFill>
                            <a:srgbClr val="000000"/>
                          </a:solidFill>
                          <a:effectLst/>
                          <a:latin typeface="Calibri" panose="020F0502020204030204" pitchFamily="34" charset="0"/>
                        </a:rPr>
                        <a:t>41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v-SE" sz="1100" b="0" i="0" u="none" strike="noStrike">
                          <a:solidFill>
                            <a:srgbClr val="000000"/>
                          </a:solidFill>
                          <a:effectLst/>
                          <a:latin typeface="Calibri" panose="020F0502020204030204" pitchFamily="34" charset="0"/>
                        </a:rPr>
                        <a:t>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v-SE" sz="1100" b="0" i="0" u="none" strike="noStrike">
                          <a:solidFill>
                            <a:srgbClr val="000000"/>
                          </a:solidFill>
                          <a:effectLst/>
                          <a:latin typeface="Calibri" panose="020F0502020204030204" pitchFamily="34" charset="0"/>
                        </a:rPr>
                        <a:t>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v-SE" sz="1100" b="0" i="0" u="none" strike="noStrike">
                          <a:solidFill>
                            <a:srgbClr val="000000"/>
                          </a:solidFill>
                          <a:effectLst/>
                          <a:latin typeface="Calibri" panose="020F0502020204030204" pitchFamily="34" charset="0"/>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v-SE" sz="1100" b="0" i="0" u="none" strike="noStrike">
                          <a:solidFill>
                            <a:srgbClr val="000000"/>
                          </a:solidFill>
                          <a:effectLst/>
                          <a:latin typeface="Calibri" panose="020F0502020204030204" pitchFamily="34" charset="0"/>
                        </a:rPr>
                        <a:t>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v-SE" sz="1100" b="0" i="0" u="none" strike="noStrike">
                          <a:solidFill>
                            <a:srgbClr val="000000"/>
                          </a:solidFill>
                          <a:effectLst/>
                          <a:latin typeface="Calibri" panose="020F0502020204030204" pitchFamily="34" charset="0"/>
                        </a:rPr>
                        <a:t>40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v-SE" sz="1100" b="0" i="0" u="none" strike="noStrike">
                          <a:solidFill>
                            <a:srgbClr val="000000"/>
                          </a:solidFill>
                          <a:effectLst/>
                          <a:latin typeface="Calibri" panose="020F0502020204030204" pitchFamily="34" charset="0"/>
                        </a:rPr>
                        <a:t>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v-SE" sz="1100" b="0" i="0" u="none" strike="noStrike" dirty="0">
                          <a:solidFill>
                            <a:srgbClr val="000000"/>
                          </a:solidFill>
                          <a:effectLst/>
                          <a:latin typeface="Calibri" panose="020F0502020204030204" pitchFamily="34" charset="0"/>
                        </a:rPr>
                        <a:t>81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sv-SE" sz="1100" b="0" i="0" u="none" strike="noStrike">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sv-SE" sz="1100" b="0" i="0" u="none" strike="noStrike">
                          <a:solidFill>
                            <a:srgbClr val="000000"/>
                          </a:solidFill>
                          <a:effectLst/>
                          <a:latin typeface="Calibri" panose="020F0502020204030204" pitchFamily="34" charset="0"/>
                        </a:rPr>
                        <a:t>105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83223947"/>
                  </a:ext>
                </a:extLst>
              </a:tr>
              <a:tr h="197039">
                <a:tc>
                  <a:txBody>
                    <a:bodyPr/>
                    <a:lstStyle/>
                    <a:p>
                      <a:pPr algn="ctr" fontAlgn="ctr"/>
                      <a:r>
                        <a:rPr lang="sv-SE" sz="1100" b="0" i="0" u="none" strike="noStrike">
                          <a:solidFill>
                            <a:srgbClr val="000000"/>
                          </a:solidFill>
                          <a:effectLst/>
                          <a:latin typeface="Calibri" panose="020F0502020204030204" pitchFamily="34" charset="0"/>
                        </a:rPr>
                        <a:t>Timme</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v-SE" sz="1100" b="0" i="0" u="none" strike="noStrike">
                          <a:solidFill>
                            <a:srgbClr val="000000"/>
                          </a:solidFill>
                          <a:effectLst/>
                          <a:latin typeface="Calibri" panose="020F0502020204030204" pitchFamily="34" charset="0"/>
                        </a:rPr>
                        <a:t>112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v-SE" sz="1100" b="0" i="0" u="none" strike="noStrike">
                          <a:solidFill>
                            <a:srgbClr val="000000"/>
                          </a:solidFill>
                          <a:effectLst/>
                          <a:latin typeface="Calibri" panose="020F0502020204030204" pitchFamily="34" charset="0"/>
                        </a:rPr>
                        <a:t>116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v-SE" sz="1100" b="0" i="0" u="none" strike="noStrike">
                          <a:solidFill>
                            <a:srgbClr val="000000"/>
                          </a:solidFill>
                          <a:effectLst/>
                          <a:latin typeface="Calibri" panose="020F0502020204030204" pitchFamily="34" charset="0"/>
                        </a:rPr>
                        <a:t>107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v-SE" sz="1100" b="0" i="0" u="none" strike="noStrike">
                          <a:solidFill>
                            <a:srgbClr val="000000"/>
                          </a:solidFill>
                          <a:effectLst/>
                          <a:latin typeface="Calibri" panose="020F0502020204030204" pitchFamily="34" charset="0"/>
                        </a:rPr>
                        <a:t>88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v-SE" sz="1100" b="0" i="0" u="none" strike="noStrike">
                          <a:solidFill>
                            <a:srgbClr val="000000"/>
                          </a:solidFill>
                          <a:effectLst/>
                          <a:latin typeface="Calibri" panose="020F0502020204030204" pitchFamily="34" charset="0"/>
                        </a:rPr>
                        <a:t>68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v-SE" sz="1100" b="0" i="0" u="none" strike="noStrike">
                          <a:solidFill>
                            <a:srgbClr val="000000"/>
                          </a:solidFill>
                          <a:effectLst/>
                          <a:latin typeface="Calibri" panose="020F0502020204030204" pitchFamily="34" charset="0"/>
                        </a:rPr>
                        <a:t>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v-SE" sz="1100" b="0" i="0" u="none" strike="noStrike">
                          <a:solidFill>
                            <a:srgbClr val="000000"/>
                          </a:solidFill>
                          <a:effectLst/>
                          <a:latin typeface="Calibri" panose="020F0502020204030204" pitchFamily="34" charset="0"/>
                        </a:rPr>
                        <a:t>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v-SE" sz="1100" b="0" i="0" u="none" strike="noStrike">
                          <a:solidFill>
                            <a:srgbClr val="000000"/>
                          </a:solidFill>
                          <a:effectLst/>
                          <a:latin typeface="Calibri" panose="020F0502020204030204" pitchFamily="34" charset="0"/>
                        </a:rPr>
                        <a:t>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v-SE" sz="1100" b="0" i="0" u="none" strike="noStrike">
                          <a:solidFill>
                            <a:srgbClr val="000000"/>
                          </a:solidFill>
                          <a:effectLst/>
                          <a:latin typeface="Calibri" panose="020F0502020204030204" pitchFamily="34" charset="0"/>
                        </a:rPr>
                        <a:t>29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v-SE" sz="1100" b="0" i="0" u="none" strike="noStrike">
                          <a:solidFill>
                            <a:srgbClr val="000000"/>
                          </a:solidFill>
                          <a:effectLst/>
                          <a:latin typeface="Calibri" panose="020F0502020204030204" pitchFamily="34" charset="0"/>
                        </a:rPr>
                        <a:t>74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v-SE" sz="1100" b="0" i="0" u="none" strike="noStrike">
                          <a:solidFill>
                            <a:srgbClr val="000000"/>
                          </a:solidFill>
                          <a:effectLst/>
                          <a:latin typeface="Calibri" panose="020F0502020204030204" pitchFamily="34" charset="0"/>
                        </a:rPr>
                        <a:t>100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v-SE" sz="1100" b="0" i="0" u="none" strike="noStrike">
                          <a:solidFill>
                            <a:srgbClr val="000000"/>
                          </a:solidFill>
                          <a:effectLst/>
                          <a:latin typeface="Calibri" panose="020F0502020204030204" pitchFamily="34" charset="0"/>
                        </a:rPr>
                        <a:t>107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sv-SE" sz="1100" b="0" i="0" u="none" strike="noStrike">
                        <a:solidFill>
                          <a:srgbClr val="000000"/>
                        </a:solidFill>
                        <a:effectLst/>
                        <a:latin typeface="Calibri" panose="020F0502020204030204"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sv-SE" sz="1100" b="0" i="0" u="none" strike="noStrike" dirty="0">
                          <a:solidFill>
                            <a:srgbClr val="000000"/>
                          </a:solidFill>
                          <a:effectLst/>
                          <a:latin typeface="Calibri" panose="020F0502020204030204" pitchFamily="34" charset="0"/>
                        </a:rPr>
                        <a:t>116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94746021"/>
                  </a:ext>
                </a:extLst>
              </a:tr>
            </a:tbl>
          </a:graphicData>
        </a:graphic>
      </p:graphicFrame>
      <p:pic>
        <p:nvPicPr>
          <p:cNvPr id="7" name="Bildobjekt 6"/>
          <p:cNvPicPr>
            <a:picLocks noChangeAspect="1"/>
          </p:cNvPicPr>
          <p:nvPr/>
        </p:nvPicPr>
        <p:blipFill>
          <a:blip r:embed="rId3"/>
          <a:stretch>
            <a:fillRect/>
          </a:stretch>
        </p:blipFill>
        <p:spPr>
          <a:xfrm>
            <a:off x="10906707" y="5738742"/>
            <a:ext cx="668957" cy="426240"/>
          </a:xfrm>
          <a:prstGeom prst="rect">
            <a:avLst/>
          </a:prstGeom>
        </p:spPr>
      </p:pic>
    </p:spTree>
    <p:extLst>
      <p:ext uri="{BB962C8B-B14F-4D97-AF65-F5344CB8AC3E}">
        <p14:creationId xmlns:p14="http://schemas.microsoft.com/office/powerpoint/2010/main" val="29213798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2"/>
          <a:stretch>
            <a:fillRect/>
          </a:stretch>
        </p:blipFill>
        <p:spPr>
          <a:xfrm>
            <a:off x="1465244" y="932655"/>
            <a:ext cx="8692308" cy="5248989"/>
          </a:xfrm>
          <a:prstGeom prst="rect">
            <a:avLst/>
          </a:prstGeom>
        </p:spPr>
      </p:pic>
    </p:spTree>
    <p:extLst>
      <p:ext uri="{BB962C8B-B14F-4D97-AF65-F5344CB8AC3E}">
        <p14:creationId xmlns:p14="http://schemas.microsoft.com/office/powerpoint/2010/main" val="3199553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latshållare för innehåll 3"/>
          <p:cNvPicPr>
            <a:picLocks noGrp="1" noChangeAspect="1"/>
          </p:cNvPicPr>
          <p:nvPr>
            <p:ph idx="1"/>
          </p:nvPr>
        </p:nvPicPr>
        <p:blipFill>
          <a:blip r:embed="rId2"/>
          <a:stretch>
            <a:fillRect/>
          </a:stretch>
        </p:blipFill>
        <p:spPr>
          <a:xfrm>
            <a:off x="640080" y="880111"/>
            <a:ext cx="9886950" cy="5979587"/>
          </a:xfrm>
          <a:prstGeom prst="rect">
            <a:avLst/>
          </a:prstGeom>
        </p:spPr>
      </p:pic>
      <p:sp>
        <p:nvSpPr>
          <p:cNvPr id="5" name="Rubrik 1"/>
          <p:cNvSpPr>
            <a:spLocks noGrp="1"/>
          </p:cNvSpPr>
          <p:nvPr>
            <p:ph type="title"/>
          </p:nvPr>
        </p:nvSpPr>
        <p:spPr>
          <a:xfrm>
            <a:off x="1178211" y="1"/>
            <a:ext cx="8445849" cy="880110"/>
          </a:xfrm>
        </p:spPr>
        <p:txBody>
          <a:bodyPr/>
          <a:lstStyle/>
          <a:p>
            <a:r>
              <a:rPr lang="sv-SE" dirty="0" smtClean="0"/>
              <a:t>		Stabil dygnsförbrukning</a:t>
            </a:r>
            <a:endParaRPr lang="sv-SE" dirty="0"/>
          </a:p>
        </p:txBody>
      </p:sp>
    </p:spTree>
    <p:extLst>
      <p:ext uri="{BB962C8B-B14F-4D97-AF65-F5344CB8AC3E}">
        <p14:creationId xmlns:p14="http://schemas.microsoft.com/office/powerpoint/2010/main" val="35186885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latshållare för innehåll 3"/>
          <p:cNvPicPr>
            <a:picLocks noGrp="1" noChangeAspect="1"/>
          </p:cNvPicPr>
          <p:nvPr>
            <p:ph idx="1"/>
          </p:nvPr>
        </p:nvPicPr>
        <p:blipFill>
          <a:blip r:embed="rId2"/>
          <a:stretch>
            <a:fillRect/>
          </a:stretch>
        </p:blipFill>
        <p:spPr>
          <a:xfrm>
            <a:off x="744272" y="880110"/>
            <a:ext cx="9837490" cy="5829300"/>
          </a:xfrm>
          <a:prstGeom prst="rect">
            <a:avLst/>
          </a:prstGeom>
        </p:spPr>
      </p:pic>
      <p:sp>
        <p:nvSpPr>
          <p:cNvPr id="5" name="Rubrik 1"/>
          <p:cNvSpPr>
            <a:spLocks noGrp="1"/>
          </p:cNvSpPr>
          <p:nvPr>
            <p:ph type="title"/>
          </p:nvPr>
        </p:nvSpPr>
        <p:spPr>
          <a:xfrm>
            <a:off x="1355312" y="0"/>
            <a:ext cx="10515600" cy="1027257"/>
          </a:xfrm>
        </p:spPr>
        <p:txBody>
          <a:bodyPr/>
          <a:lstStyle/>
          <a:p>
            <a:r>
              <a:rPr lang="sv-SE" dirty="0" smtClean="0"/>
              <a:t>Dygnsförbrukning (förhöjd morgonprofil)</a:t>
            </a:r>
            <a:endParaRPr lang="sv-SE" dirty="0"/>
          </a:p>
        </p:txBody>
      </p:sp>
    </p:spTree>
    <p:extLst>
      <p:ext uri="{BB962C8B-B14F-4D97-AF65-F5344CB8AC3E}">
        <p14:creationId xmlns:p14="http://schemas.microsoft.com/office/powerpoint/2010/main" val="25236233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latshållare för innehåll 3"/>
          <p:cNvPicPr>
            <a:picLocks noGrp="1" noChangeAspect="1"/>
          </p:cNvPicPr>
          <p:nvPr>
            <p:ph idx="1"/>
          </p:nvPr>
        </p:nvPicPr>
        <p:blipFill>
          <a:blip r:embed="rId2"/>
          <a:stretch>
            <a:fillRect/>
          </a:stretch>
        </p:blipFill>
        <p:spPr>
          <a:xfrm>
            <a:off x="693249" y="937260"/>
            <a:ext cx="10150002" cy="6046470"/>
          </a:xfrm>
          <a:prstGeom prst="rect">
            <a:avLst/>
          </a:prstGeom>
        </p:spPr>
      </p:pic>
      <p:sp>
        <p:nvSpPr>
          <p:cNvPr id="5" name="Rubrik 1"/>
          <p:cNvSpPr>
            <a:spLocks noGrp="1"/>
          </p:cNvSpPr>
          <p:nvPr>
            <p:ph type="title"/>
          </p:nvPr>
        </p:nvSpPr>
        <p:spPr>
          <a:xfrm>
            <a:off x="693249" y="0"/>
            <a:ext cx="10515600" cy="1027257"/>
          </a:xfrm>
        </p:spPr>
        <p:txBody>
          <a:bodyPr/>
          <a:lstStyle/>
          <a:p>
            <a:r>
              <a:rPr lang="sv-SE" dirty="0" smtClean="0"/>
              <a:t>Dygnsförbrukning (</a:t>
            </a:r>
            <a:r>
              <a:rPr lang="sv-SE" dirty="0" err="1" smtClean="0"/>
              <a:t>ogynsam</a:t>
            </a:r>
            <a:r>
              <a:rPr lang="sv-SE" dirty="0" smtClean="0"/>
              <a:t> förbrukningsprofil)</a:t>
            </a:r>
            <a:endParaRPr lang="sv-SE" dirty="0"/>
          </a:p>
        </p:txBody>
      </p:sp>
    </p:spTree>
    <p:extLst>
      <p:ext uri="{BB962C8B-B14F-4D97-AF65-F5344CB8AC3E}">
        <p14:creationId xmlns:p14="http://schemas.microsoft.com/office/powerpoint/2010/main" val="2029715608"/>
      </p:ext>
    </p:extLst>
  </p:cSld>
  <p:clrMapOvr>
    <a:masterClrMapping/>
  </p:clrMapOvr>
</p:sld>
</file>

<file path=ppt/theme/theme1.xml><?xml version="1.0" encoding="utf-8"?>
<a:theme xmlns:a="http://schemas.openxmlformats.org/drawingml/2006/main" name="Office-tema">
  <a:themeElements>
    <a:clrScheme name="ME 2016">
      <a:dk1>
        <a:srgbClr val="262626"/>
      </a:dk1>
      <a:lt1>
        <a:srgbClr val="FFFFFF"/>
      </a:lt1>
      <a:dk2>
        <a:srgbClr val="3C5256"/>
      </a:dk2>
      <a:lt2>
        <a:srgbClr val="BEC6BF"/>
      </a:lt2>
      <a:accent1>
        <a:srgbClr val="E35B27"/>
      </a:accent1>
      <a:accent2>
        <a:srgbClr val="86B9C4"/>
      </a:accent2>
      <a:accent3>
        <a:srgbClr val="E2CE6F"/>
      </a:accent3>
      <a:accent4>
        <a:srgbClr val="72B18A"/>
      </a:accent4>
      <a:accent5>
        <a:srgbClr val="E35B27"/>
      </a:accent5>
      <a:accent6>
        <a:srgbClr val="3C5256"/>
      </a:accent6>
      <a:hlink>
        <a:srgbClr val="E35B27"/>
      </a:hlink>
      <a:folHlink>
        <a:srgbClr val="86B9C4"/>
      </a:folHlink>
    </a:clrScheme>
    <a:fontScheme name="ME 2016">
      <a:majorFont>
        <a:latin typeface="Rockwell"/>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ank.potx" id="{E1F1F3DD-B216-40B6-BEBC-536CA3110FE6}" vid="{9FB6E9CA-A2E3-4F1A-BFE9-6EEC66B74237}"/>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item1.xml><?xml version="1.0" encoding="utf-8"?>
<p:properties xmlns:p="http://schemas.microsoft.com/office/2006/metadata/properties" xmlns:xsi="http://www.w3.org/2001/XMLSchema-instance" xmlns:pc="http://schemas.microsoft.com/office/infopath/2007/PartnerControls">
  <documentManagement>
    <Sekretess xmlns="ac33cdb8-10df-4793-a562-c5f3a022202a">Nej</Sekretess>
    <Diarienummer xmlns="ac33cdb8-10df-4793-a562-c5f3a022202a" xsi:nil="true"/>
    <b9024449b707427d88cc739cbdf0df33 xmlns="ac33cdb8-10df-4793-a562-c5f3a022202a">
      <Terms xmlns="http://schemas.microsoft.com/office/infopath/2007/PartnerControls"/>
    </b9024449b707427d88cc739cbdf0df33>
    <Sekretessdatum xmlns="ac33cdb8-10df-4793-a562-c5f3a022202a" xsi:nil="true"/>
    <pf2437bea9f74492892ef17f948b3cb2 xmlns="ac33cdb8-10df-4793-a562-c5f3a022202a">
      <Terms xmlns="http://schemas.microsoft.com/office/infopath/2007/PartnerControls">
        <TermInfo xmlns="http://schemas.microsoft.com/office/infopath/2007/PartnerControls">
          <TermName xmlns="http://schemas.microsoft.com/office/infopath/2007/PartnerControls">Marknad Kommunikation</TermName>
          <TermId xmlns="http://schemas.microsoft.com/office/infopath/2007/PartnerControls">20c76ea8-7802-414f-a4fa-66e0b610f241</TermId>
        </TermInfo>
      </Terms>
    </pf2437bea9f74492892ef17f948b3cb2>
    <Gallra xmlns="ac33cdb8-10df-4793-a562-c5f3a022202a">Ja</Gallra>
    <m3aaa5a4ff4f406e80222553f4d9c41a xmlns="ac33cdb8-10df-4793-a562-c5f3a022202a">
      <Terms xmlns="http://schemas.microsoft.com/office/infopath/2007/PartnerControls">
        <TermInfo xmlns="http://schemas.microsoft.com/office/infopath/2007/PartnerControls">
          <TermName xmlns="http://schemas.microsoft.com/office/infopath/2007/PartnerControls">ADE Kataloger, reklamdokument</TermName>
          <TermId xmlns="http://schemas.microsoft.com/office/infopath/2007/PartnerControls">a6ad5f04-79bf-4852-b8b7-4dfb05088fc3</TermId>
        </TermInfo>
      </Terms>
    </m3aaa5a4ff4f406e80222553f4d9c41a>
    <n3af11635f86435da3b2886c3aacfd09 xmlns="ac33cdb8-10df-4793-a562-c5f3a022202a">
      <Terms xmlns="http://schemas.microsoft.com/office/infopath/2007/PartnerControls"/>
    </n3af11635f86435da3b2886c3aacfd09>
    <Ägare xmlns="ac33cdb8-10df-4793-a562-c5f3a022202a">
      <UserInfo>
        <DisplayName>Buss Linda</DisplayName>
        <AccountId>470</AccountId>
        <AccountType/>
      </UserInfo>
    </Ägare>
    <Gallringstid_x0020__x0028_år_x0029_ xmlns="ac33cdb8-10df-4793-a562-c5f3a022202a">3</Gallringstid_x0020__x0028_år_x0029_>
    <TaxCatchAll xmlns="ac33cdb8-10df-4793-a562-c5f3a022202a">
      <Value>170</Value>
      <Value>23</Value>
      <Value>169</Value>
      <Value>1</Value>
    </TaxCatchAll>
    <n6f869e107304887b968c67f78022871 xmlns="ac33cdb8-10df-4793-a562-c5f3a022202a">
      <Terms xmlns="http://schemas.microsoft.com/office/infopath/2007/PartnerControls"/>
    </n6f869e107304887b968c67f78022871>
    <b53dcfa1ba604e92b83cb36ba08e3245 xmlns="ac33cdb8-10df-4793-a562-c5f3a022202a">
      <Terms xmlns="http://schemas.microsoft.com/office/infopath/2007/PartnerControls">
        <TermInfo xmlns="http://schemas.microsoft.com/office/infopath/2007/PartnerControls">
          <TermName xmlns="http://schemas.microsoft.com/office/infopath/2007/PartnerControls">Pressmeddelande (ADE)</TermName>
          <TermId xmlns="http://schemas.microsoft.com/office/infopath/2007/PartnerControls">53cbfedb-f3fb-4508-8130-924b5bddd41b</TermId>
        </TermInfo>
      </Terms>
    </b53dcfa1ba604e92b83cb36ba08e3245>
    <Gallringsdatum xmlns="ac33cdb8-10df-4793-a562-c5f3a022202a">2019-10-26T15:06:22+00:00</Gallringsdatum>
    <p080ab29933845c497a993f1f7dcb552 xmlns="ac33cdb8-10df-4793-a562-c5f3a022202a">
      <Terms xmlns="http://schemas.microsoft.com/office/infopath/2007/PartnerControls">
        <TermInfo xmlns="http://schemas.microsoft.com/office/infopath/2007/PartnerControls">
          <TermName xmlns="http://schemas.microsoft.com/office/infopath/2007/PartnerControls">Mälarenergi AB</TermName>
          <TermId xmlns="http://schemas.microsoft.com/office/infopath/2007/PartnerControls">a7b8f5a3-b236-4c9a-ae6f-76274e0825b9</TermId>
        </TermInfo>
      </Terms>
    </p080ab29933845c497a993f1f7dcb552>
    <k12ce6319c9349758f0986f5ba87e3e0 xmlns="ac33cdb8-10df-4793-a562-c5f3a022202a">
      <Terms xmlns="http://schemas.microsoft.com/office/infopath/2007/PartnerControls"/>
    </k12ce6319c9349758f0986f5ba87e3e0>
    <TempAgare xmlns="ac33cdb8-10df-4793-a562-c5f3a022202a">Buss Linda</TempAgare>
    <_dlc_DocId xmlns="ac33cdb8-10df-4793-a562-c5f3a022202a">PVARME-28-44</_dlc_DocId>
    <_dlc_DocIdUrl xmlns="ac33cdb8-10df-4793-a562-c5f3a022202a">
      <Url>http://jupiter.ad.malarenergi.se/projekt/varme/effektprojektetao159934/_layouts/15/DocIdRedir.aspx?ID=PVARME-28-44</Url>
      <Description>PVARME-28-44</Description>
    </_dlc_DocIdUrl>
    <_dlc_ExpireDateSaved xmlns="http://schemas.microsoft.com/sharepoint/v3" xsi:nil="true"/>
    <_dlc_ExpireDate xmlns="http://schemas.microsoft.com/sharepoint/v3">2019-10-26T15:06:22+00:00</_dlc_ExpireDate>
  </documentManagement>
</p:properties>
</file>

<file path=customXml/item2.xml><?xml version="1.0" encoding="utf-8"?>
<?mso-contentType ?>
<spe:Receivers xmlns:spe="http://schemas.microsoft.com/sharepoint/events">
  <Receiver>
    <Name>ME.DocumentManagement.Services.EventReceivers.BasDokumentReceiver</Name>
    <Synchronization>Synchronous</Synchronization>
    <Type>10002</Type>
    <SequenceNumber>10000</SequenceNumber>
    <Url/>
    <Assembly>ME.DocumentManagement.Services, Version=1.0.0.0, Culture=neutral, PublicKeyToken=0667f89d726bd658</Assembly>
    <Class>ME.DocumentManagement.Services.EventReceivers.BasDokumentReceiver</Class>
    <Data/>
    <Filter/>
  </Receiver>
  <Receiver>
    <Name>Microsoft.Office.RecordsManagement.PolicyFeatures.ExpirationEventReceiver</Name>
    <Synchronization>Synchronous</Synchronization>
    <Type>10001</Type>
    <SequenceNumber>101</SequenceNumber>
    <Url/>
    <Assembly>Microsoft.Office.Policy, Version=15.0.0.0,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10002</Type>
    <SequenceNumber>102</SequenceNumber>
    <Url/>
    <Assembly>Microsoft.Office.Policy, Version=15.0.0.0,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10004</Type>
    <SequenceNumber>103</SequenceNumber>
    <Url/>
    <Assembly>Microsoft.Office.Policy, Version=15.0.0.0,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10006</Type>
    <SequenceNumber>104</SequenceNumber>
    <Url/>
    <Assembly>Microsoft.Office.Policy, Version=15.0.0.0, Culture=neutral, PublicKeyToken=71e9bce111e9429c</Assembly>
    <Class>Microsoft.Office.RecordsManagement.Internal.UpdateExpireDate</Class>
    <Data/>
    <Filter/>
  </Receiver>
  <Receiver>
    <Name>Microsoft.Office.RecordsManagement.PolicyFeatures.ExpirationEventReceiver</Name>
    <Synchronization>Synchronous</Synchronization>
    <Type>10009</Type>
    <SequenceNumber>105</SequenceNumber>
    <Url/>
    <Assembly>Microsoft.Office.Policy, Version=15.0.0.0, Culture=neutral, PublicKeyToken=71e9bce111e9429c</Assembly>
    <Class>Microsoft.Office.RecordsManagement.Internal.UpdateExpireDate</Class>
    <Data/>
    <Filter/>
  </Receiver>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3.xml><?xml version="1.0" encoding="utf-8"?>
<ct:contentTypeSchema xmlns:ct="http://schemas.microsoft.com/office/2006/metadata/contentType" xmlns:ma="http://schemas.microsoft.com/office/2006/metadata/properties/metaAttributes" ct:_="" ma:_="" ma:contentTypeName="Basdokument ME" ma:contentTypeID="0x010100FDA52B727EFB0541B43197FEEE86ECD200E7E687810569B842AAE43B0F3492D03A" ma:contentTypeVersion="99" ma:contentTypeDescription="Skapa ett nytt dokument." ma:contentTypeScope="" ma:versionID="9b891393347822113f0ff712039a13fa">
  <xsd:schema xmlns:xsd="http://www.w3.org/2001/XMLSchema" xmlns:xs="http://www.w3.org/2001/XMLSchema" xmlns:p="http://schemas.microsoft.com/office/2006/metadata/properties" xmlns:ns1="ac33cdb8-10df-4793-a562-c5f3a022202a" xmlns:ns2="http://schemas.microsoft.com/sharepoint/v3" targetNamespace="http://schemas.microsoft.com/office/2006/metadata/properties" ma:root="true" ma:fieldsID="11bef169bde295eef19a6295b98f1798" ns1:_="" ns2:_="">
    <xsd:import namespace="ac33cdb8-10df-4793-a562-c5f3a022202a"/>
    <xsd:import namespace="http://schemas.microsoft.com/sharepoint/v3"/>
    <xsd:element name="properties">
      <xsd:complexType>
        <xsd:sequence>
          <xsd:element name="documentManagement">
            <xsd:complexType>
              <xsd:all>
                <xsd:element ref="ns1:Ägare"/>
                <xsd:element ref="ns1:Sekretess"/>
                <xsd:element ref="ns1:Sekretessdatum" minOccurs="0"/>
                <xsd:element ref="ns1:Diarienummer" minOccurs="0"/>
                <xsd:element ref="ns1:Gallringsdatum" minOccurs="0"/>
                <xsd:element ref="ns1:Gallra" minOccurs="0"/>
                <xsd:element ref="ns1:TaxCatchAll" minOccurs="0"/>
                <xsd:element ref="ns1:TaxCatchAllLabel" minOccurs="0"/>
                <xsd:element ref="ns1:b9024449b707427d88cc739cbdf0df33" minOccurs="0"/>
                <xsd:element ref="ns1:pf2437bea9f74492892ef17f948b3cb2" minOccurs="0"/>
                <xsd:element ref="ns1:m3aaa5a4ff4f406e80222553f4d9c41a" minOccurs="0"/>
                <xsd:element ref="ns1:p080ab29933845c497a993f1f7dcb552" minOccurs="0"/>
                <xsd:element ref="ns1:n3af11635f86435da3b2886c3aacfd09" minOccurs="0"/>
                <xsd:element ref="ns1:_dlc_DocId" minOccurs="0"/>
                <xsd:element ref="ns1:b53dcfa1ba604e92b83cb36ba08e3245" minOccurs="0"/>
                <xsd:element ref="ns1:_dlc_DocIdUrl" minOccurs="0"/>
                <xsd:element ref="ns1:_dlc_DocIdPersistId" minOccurs="0"/>
                <xsd:element ref="ns1:k12ce6319c9349758f0986f5ba87e3e0" minOccurs="0"/>
                <xsd:element ref="ns1:Gallringstid_x0020__x0028_år_x0029_" minOccurs="0"/>
                <xsd:element ref="ns1:n6f869e107304887b968c67f78022871" minOccurs="0"/>
                <xsd:element ref="ns2:_dlc_Exempt" minOccurs="0"/>
                <xsd:element ref="ns2:_dlc_ExpireDateSaved" minOccurs="0"/>
                <xsd:element ref="ns2:_dlc_ExpireDate" minOccurs="0"/>
                <xsd:element ref="ns1:TempAgar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c33cdb8-10df-4793-a562-c5f3a022202a" elementFormDefault="qualified">
    <xsd:import namespace="http://schemas.microsoft.com/office/2006/documentManagement/types"/>
    <xsd:import namespace="http://schemas.microsoft.com/office/infopath/2007/PartnerControls"/>
    <xsd:element name="Ägare" ma:index="6" ma:displayName="Ägare" ma:description="Den person som är ansvarig för dokumentet och dess innehåll." ma:list="UserInfo" ma:SharePointGroup="0" ma:internalName="_x00c4_gare"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element name="Sekretess" ma:index="7" ma:displayName="Sekretess" ma:default="Nej" ma:format="RadioButtons" ma:internalName="Sekretess" ma:readOnly="false">
      <xsd:simpleType>
        <xsd:restriction base="dms:Choice">
          <xsd:enumeration value="Ja"/>
          <xsd:enumeration value="Nej"/>
        </xsd:restriction>
      </xsd:simpleType>
    </xsd:element>
    <xsd:element name="Sekretessdatum" ma:index="8" nillable="true" ma:displayName="Sekretessdatum" ma:format="DateOnly" ma:internalName="Sekretessdatum">
      <xsd:simpleType>
        <xsd:restriction base="dms:DateTime"/>
      </xsd:simpleType>
    </xsd:element>
    <xsd:element name="Diarienummer" ma:index="10" nillable="true" ma:displayName="Diarienummer" ma:internalName="Diarienummer">
      <xsd:simpleType>
        <xsd:restriction base="dms:Text">
          <xsd:maxLength value="255"/>
        </xsd:restriction>
      </xsd:simpleType>
    </xsd:element>
    <xsd:element name="Gallringsdatum" ma:index="14" nillable="true" ma:displayName="Gallringsdatum" ma:format="DateOnly" ma:internalName="Gallringsdatum" ma:readOnly="false">
      <xsd:simpleType>
        <xsd:restriction base="dms:DateTime"/>
      </xsd:simpleType>
    </xsd:element>
    <xsd:element name="Gallra" ma:index="15" nillable="true" ma:displayName="Gallra" ma:default="Nej" ma:description="Anger om dokumenttypen skall gallras/rensas eller arkiveras." ma:format="Dropdown" ma:internalName="Gallra" ma:readOnly="false">
      <xsd:simpleType>
        <xsd:restriction base="dms:Choice">
          <xsd:enumeration value="Ja"/>
          <xsd:enumeration value="Nej"/>
        </xsd:restriction>
      </xsd:simpleType>
    </xsd:element>
    <xsd:element name="TaxCatchAll" ma:index="16" nillable="true" ma:displayName="Taxonomy Catch All Column" ma:hidden="true" ma:list="{38e543fe-7481-4806-b596-ce16be53b289}" ma:internalName="TaxCatchAll" ma:showField="CatchAllData" ma:web="ff26a84f-05b0-4d72-be6f-306f8f52c815">
      <xsd:complexType>
        <xsd:complexContent>
          <xsd:extension base="dms:MultiChoiceLookup">
            <xsd:sequence>
              <xsd:element name="Value" type="dms:Lookup" maxOccurs="unbounded" minOccurs="0" nillable="true"/>
            </xsd:sequence>
          </xsd:extension>
        </xsd:complexContent>
      </xsd:complexType>
    </xsd:element>
    <xsd:element name="TaxCatchAllLabel" ma:index="17" nillable="true" ma:displayName="Taxonomy Catch All Column1" ma:hidden="true" ma:list="{38e543fe-7481-4806-b596-ce16be53b289}" ma:internalName="TaxCatchAllLabel" ma:readOnly="true" ma:showField="CatchAllDataLabel" ma:web="ff26a84f-05b0-4d72-be6f-306f8f52c815">
      <xsd:complexType>
        <xsd:complexContent>
          <xsd:extension base="dms:MultiChoiceLookup">
            <xsd:sequence>
              <xsd:element name="Value" type="dms:Lookup" maxOccurs="unbounded" minOccurs="0" nillable="true"/>
            </xsd:sequence>
          </xsd:extension>
        </xsd:complexContent>
      </xsd:complexType>
    </xsd:element>
    <xsd:element name="b9024449b707427d88cc739cbdf0df33" ma:index="18" nillable="true" ma:taxonomy="true" ma:internalName="b9024449b707427d88cc739cbdf0df33" ma:taxonomyFieldName="Lagrum" ma:displayName="Lagrum" ma:default="" ma:fieldId="{b9024449-b707-427d-88cc-739cbdf0df33}" ma:sspId="7bc4ddca-2037-4244-a1d9-3d112b7e0924" ma:termSetId="db46d522-7607-40df-b2af-b6d432fa0b22" ma:anchorId="00000000-0000-0000-0000-000000000000" ma:open="false" ma:isKeyword="false">
      <xsd:complexType>
        <xsd:sequence>
          <xsd:element ref="pc:Terms" minOccurs="0" maxOccurs="1"/>
        </xsd:sequence>
      </xsd:complexType>
    </xsd:element>
    <xsd:element name="pf2437bea9f74492892ef17f948b3cb2" ma:index="19" ma:taxonomy="true" ma:internalName="pf2437bea9f74492892ef17f948b3cb2" ma:taxonomyFieldName="Avdelningsnamn" ma:displayName="Avdelningsnamn" ma:readOnly="false" ma:default="" ma:fieldId="{9f2437be-a9f7-4492-892e-f17f948b3cb2}" ma:sspId="7bc4ddca-2037-4244-a1d9-3d112b7e0924" ma:termSetId="8ed8c9ea-7052-4c1d-a4d7-b9c10bffea6f" ma:anchorId="00000000-0000-0000-0000-000000000000" ma:open="false" ma:isKeyword="false">
      <xsd:complexType>
        <xsd:sequence>
          <xsd:element ref="pc:Terms" minOccurs="0" maxOccurs="1"/>
        </xsd:sequence>
      </xsd:complexType>
    </xsd:element>
    <xsd:element name="m3aaa5a4ff4f406e80222553f4d9c41a" ma:index="20" ma:taxonomy="true" ma:internalName="m3aaa5a4ff4f406e80222553f4d9c41a" ma:taxonomyFieldName="DCC_x002d_kod" ma:displayName="Dokumentslag" ma:readOnly="false" ma:default="" ma:fieldId="{63aaa5a4-ff4f-406e-8022-2553f4d9c41a}" ma:sspId="7bc4ddca-2037-4244-a1d9-3d112b7e0924" ma:termSetId="783e0965-0bf9-4499-a908-344db5d550b7" ma:anchorId="00000000-0000-0000-0000-000000000000" ma:open="false" ma:isKeyword="false">
      <xsd:complexType>
        <xsd:sequence>
          <xsd:element ref="pc:Terms" minOccurs="0" maxOccurs="1"/>
        </xsd:sequence>
      </xsd:complexType>
    </xsd:element>
    <xsd:element name="p080ab29933845c497a993f1f7dcb552" ma:index="23" ma:taxonomy="true" ma:internalName="p080ab29933845c497a993f1f7dcb552" ma:taxonomyFieldName="Bolag" ma:displayName="Bolag" ma:default="" ma:fieldId="{9080ab29-9338-45c4-97a9-93f1f7dcb552}" ma:sspId="7bc4ddca-2037-4244-a1d9-3d112b7e0924" ma:termSetId="73f04708-f0bb-4832-ba3b-9c8550551879" ma:anchorId="00000000-0000-0000-0000-000000000000" ma:open="false" ma:isKeyword="false">
      <xsd:complexType>
        <xsd:sequence>
          <xsd:element ref="pc:Terms" minOccurs="0" maxOccurs="1"/>
        </xsd:sequence>
      </xsd:complexType>
    </xsd:element>
    <xsd:element name="n3af11635f86435da3b2886c3aacfd09" ma:index="25" nillable="true" ma:taxonomy="true" ma:internalName="n3af11635f86435da3b2886c3aacfd09" ma:taxonomyFieldName="Process" ma:displayName="Process" ma:default="" ma:fieldId="{73af1163-5f86-435d-a3b2-886c3aacfd09}" ma:sspId="7bc4ddca-2037-4244-a1d9-3d112b7e0924" ma:termSetId="875118ea-9ebd-4387-b059-ca8aeb21a25f" ma:anchorId="00000000-0000-0000-0000-000000000000" ma:open="false" ma:isKeyword="false">
      <xsd:complexType>
        <xsd:sequence>
          <xsd:element ref="pc:Terms" minOccurs="0" maxOccurs="1"/>
        </xsd:sequence>
      </xsd:complexType>
    </xsd:element>
    <xsd:element name="_dlc_DocId" ma:index="26" nillable="true" ma:displayName="Dokument-ID-värde" ma:description="Värdet för dokument-ID som tilldelats till det här objektet." ma:internalName="_dlc_DocId" ma:readOnly="true">
      <xsd:simpleType>
        <xsd:restriction base="dms:Text"/>
      </xsd:simpleType>
    </xsd:element>
    <xsd:element name="b53dcfa1ba604e92b83cb36ba08e3245" ma:index="27" ma:taxonomy="true" ma:internalName="b53dcfa1ba604e92b83cb36ba08e3245" ma:taxonomyFieldName="Dokumenttyp" ma:displayName="Dokumenttyp" ma:indexed="true" ma:readOnly="false" ma:default="" ma:fieldId="{b53dcfa1-ba60-4e92-b83c-b36ba08e3245}" ma:sspId="7bc4ddca-2037-4244-a1d9-3d112b7e0924" ma:termSetId="526fe713-1009-48e9-a95b-dc09699fe5c4" ma:anchorId="00000000-0000-0000-0000-000000000000" ma:open="false" ma:isKeyword="false">
      <xsd:complexType>
        <xsd:sequence>
          <xsd:element ref="pc:Terms" minOccurs="0" maxOccurs="1"/>
        </xsd:sequence>
      </xsd:complexType>
    </xsd:element>
    <xsd:element name="_dlc_DocIdUrl" ma:index="29" nillable="true" ma:displayName="Dokument-ID" ma:description="Permanent länk till det här dokumente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30" nillable="true" ma:displayName="Persist ID" ma:description="Keep ID on add." ma:hidden="true" ma:internalName="_dlc_DocIdPersistId" ma:readOnly="true">
      <xsd:simpleType>
        <xsd:restriction base="dms:Boolean"/>
      </xsd:simpleType>
    </xsd:element>
    <xsd:element name="k12ce6319c9349758f0986f5ba87e3e0" ma:index="32" nillable="true" ma:taxonomy="true" ma:internalName="k12ce6319c9349758f0986f5ba87e3e0" ma:taxonomyFieldName="SIS_x002d_standard" ma:displayName="SIS-standard" ma:readOnly="false" ma:default="" ma:fieldId="{412ce631-9c93-4975-8f09-86f5ba87e3e0}" ma:taxonomyMulti="true" ma:sspId="7bc4ddca-2037-4244-a1d9-3d112b7e0924" ma:termSetId="fca2aa1e-c45e-4345-8710-2c375631314d" ma:anchorId="00000000-0000-0000-0000-000000000000" ma:open="false" ma:isKeyword="false">
      <xsd:complexType>
        <xsd:sequence>
          <xsd:element ref="pc:Terms" minOccurs="0" maxOccurs="1"/>
        </xsd:sequence>
      </xsd:complexType>
    </xsd:element>
    <xsd:element name="Gallringstid_x0020__x0028_år_x0029_" ma:index="33" nillable="true" ma:displayName="Gallringstid (år)" ma:description="Anger antal år som dokumentet skall lagras innan det rensas och tas bort." ma:format="Dropdown" ma:hidden="true" ma:internalName="Gallringstid_x0020__x0028__x00e5_r_x0029_" ma:readOnly="false">
      <xsd:simpleType>
        <xsd:restriction base="dms:Choice">
          <xsd:enumeration value="3"/>
          <xsd:enumeration value="10"/>
        </xsd:restriction>
      </xsd:simpleType>
    </xsd:element>
    <xsd:element name="n6f869e107304887b968c67f78022871" ma:index="34" nillable="true" ma:taxonomy="true" ma:internalName="n6f869e107304887b968c67f78022871" ma:taxonomyFieldName="Egna_x0020_ME_x0020_f_x00e4_lt" ma:displayName="Egna ME fält" ma:readOnly="false" ma:default="" ma:fieldId="{76f869e1-0730-4887-b968-c67f78022871}" ma:taxonomyMulti="true" ma:sspId="7bc4ddca-2037-4244-a1d9-3d112b7e0924" ma:termSetId="295230cf-9625-4c87-85ca-53a9f299f588" ma:anchorId="00000000-0000-0000-0000-000000000000" ma:open="true" ma:isKeyword="false">
      <xsd:complexType>
        <xsd:sequence>
          <xsd:element ref="pc:Terms" minOccurs="0" maxOccurs="1"/>
        </xsd:sequence>
      </xsd:complexType>
    </xsd:element>
    <xsd:element name="TempAgare" ma:index="39" nillable="true" ma:displayName="TempAgare" ma:hidden="true" ma:internalName="TempAgare" ma:readOnly="false">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empt" ma:index="36" nillable="true" ma:displayName="Undanta från princip" ma:hidden="true" ma:internalName="_dlc_Exempt" ma:readOnly="true">
      <xsd:simpleType>
        <xsd:restriction base="dms:Unknown"/>
      </xsd:simpleType>
    </xsd:element>
    <xsd:element name="_dlc_ExpireDateSaved" ma:index="37" nillable="true" ma:displayName="Originalförfallodag" ma:hidden="true" ma:internalName="_dlc_ExpireDateSaved" ma:readOnly="true">
      <xsd:simpleType>
        <xsd:restriction base="dms:DateTime"/>
      </xsd:simpleType>
    </xsd:element>
    <xsd:element name="_dlc_ExpireDate" ma:index="38" nillable="true" ma:displayName="Förfallodatum" ma:description="" ma:hidden="true" ma:indexed="true" ma:internalName="_dlc_ExpireDate"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1" ma:displayName="Innehållstyp"/>
        <xsd:element ref="dc:title" maxOccurs="1" ma:index="3"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customXsn xmlns="http://schemas.microsoft.com/office/2006/metadata/customXsn">
  <xsnLocation>http://jupiter.ad.malarenergi.se/_cts/Basdokument ME/868012b3dabddd05customXsn.xsn</xsnLocation>
  <cached>False</cached>
  <openByDefault>True</openByDefault>
  <xsnScope>http://jupiter.ad.malarenergi.se</xsnScope>
</customXsn>
</file>

<file path=customXml/item5.xml><?xml version="1.0" encoding="utf-8"?>
<?mso-contentType ?>
<FormTemplates xmlns="http://schemas.microsoft.com/sharepoint/v3/contenttype/forms">
  <Display>DocumentLibraryForm</Display>
  <Edit>DocumentLibraryForm</Edit>
  <New>DocumentLibraryForm</New>
</FormTemplates>
</file>

<file path=customXml/item6.xml><?xml version="1.0" encoding="utf-8"?>
<?mso-contentType ?>
<SharedContentType xmlns="Microsoft.SharePoint.Taxonomy.ContentTypeSync" SourceId="7bc4ddca-2037-4244-a1d9-3d112b7e0924" ContentTypeId="0x010100FDA52B727EFB0541B43197FEEE86ECD2" PreviousValue="false"/>
</file>

<file path=customXml/item7.xml><?xml version="1.0" encoding="utf-8"?>
<?mso-contentType ?>
<p:Policy xmlns:p="office.server.policy" id="" local="true">
  <p:Name>Basdokument ME</p:Name>
  <p:Description/>
  <p:Statement/>
  <p:PolicyItems>
    <p:PolicyItem featureId="Microsoft.Office.RecordsManagement.PolicyFeatures.Expiration" staticId="0x010100FDA52B727EFB0541B43197FEEE86ECD2|1511135587" UniqueId="bace0659-8aa5-4133-b34e-b0412eb29a27">
      <p:Name>Bevarande</p:Name>
      <p:Description>Automatisk schemaläggning av innehåll som ska bearbetas, och utföra en bevarandeåtgärd på innehåll som har nått sitt förfallodatum.</p:Description>
      <p:CustomData>
        <Schedules nextStageId="2">
          <Schedule type="Default">
            <stages>
              <data stageId="1">
                <formula id="Microsoft.Office.RecordsManagement.PolicyFeatures.Expiration.Formula.BuiltIn">
                  <number>0</number>
                  <property>Gallringsdatum</property>
                  <propertyId>529d6af7-9946-44b4-be70-bfe9f40cc597</propertyId>
                  <period>days</period>
                </formula>
                <action type="action" id="Microsoft.Office.RecordsManagement.PolicyFeatures.Expiration.Action.SubmitFileMove" destnExplanation="Överförd på grund av organisationsprincip" destnId="76bcfa36-f7ee-468c-81d4-71b183608651" destnName="Dokumentarkiv" destnUrl="http://jupiter.ad.malarenergi.se/dokumentarkiv/_vti_bin/officialfile.asmx"/>
              </data>
            </stages>
          </Schedule>
        </Schedules>
      </p:CustomData>
    </p:PolicyItem>
  </p:PolicyItems>
</p:Policy>
</file>

<file path=customXml/itemProps1.xml><?xml version="1.0" encoding="utf-8"?>
<ds:datastoreItem xmlns:ds="http://schemas.openxmlformats.org/officeDocument/2006/customXml" ds:itemID="{4382609B-8492-492A-88CD-644FE2025F64}">
  <ds:schemaRefs>
    <ds:schemaRef ds:uri="http://schemas.microsoft.com/office/2006/documentManagement/types"/>
    <ds:schemaRef ds:uri="http://schemas.microsoft.com/sharepoint/v3"/>
    <ds:schemaRef ds:uri="http://purl.org/dc/terms/"/>
    <ds:schemaRef ds:uri="http://schemas.openxmlformats.org/package/2006/metadata/core-properties"/>
    <ds:schemaRef ds:uri="http://purl.org/dc/dcmitype/"/>
    <ds:schemaRef ds:uri="ac33cdb8-10df-4793-a562-c5f3a022202a"/>
    <ds:schemaRef ds:uri="http://schemas.microsoft.com/office/infopath/2007/PartnerControls"/>
    <ds:schemaRef ds:uri="http://purl.org/dc/elements/1.1/"/>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A638801B-58DB-4677-92AD-76917CF329F5}">
  <ds:schemaRefs>
    <ds:schemaRef ds:uri="http://schemas.microsoft.com/sharepoint/events"/>
  </ds:schemaRefs>
</ds:datastoreItem>
</file>

<file path=customXml/itemProps3.xml><?xml version="1.0" encoding="utf-8"?>
<ds:datastoreItem xmlns:ds="http://schemas.openxmlformats.org/officeDocument/2006/customXml" ds:itemID="{FC802080-AE7E-4D54-9F67-9557A8D03FE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c33cdb8-10df-4793-a562-c5f3a022202a"/>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6551552B-014C-465C-B7F5-5AF71659B14A}">
  <ds:schemaRefs>
    <ds:schemaRef ds:uri="http://schemas.microsoft.com/office/2006/metadata/customXsn"/>
  </ds:schemaRefs>
</ds:datastoreItem>
</file>

<file path=customXml/itemProps5.xml><?xml version="1.0" encoding="utf-8"?>
<ds:datastoreItem xmlns:ds="http://schemas.openxmlformats.org/officeDocument/2006/customXml" ds:itemID="{5CC9B324-B212-4206-A165-E808B746E908}">
  <ds:schemaRefs>
    <ds:schemaRef ds:uri="http://schemas.microsoft.com/sharepoint/v3/contenttype/forms"/>
  </ds:schemaRefs>
</ds:datastoreItem>
</file>

<file path=customXml/itemProps6.xml><?xml version="1.0" encoding="utf-8"?>
<ds:datastoreItem xmlns:ds="http://schemas.openxmlformats.org/officeDocument/2006/customXml" ds:itemID="{C275F19C-A254-47BD-94FD-1FFA73946D37}">
  <ds:schemaRefs>
    <ds:schemaRef ds:uri="Microsoft.SharePoint.Taxonomy.ContentTypeSync"/>
  </ds:schemaRefs>
</ds:datastoreItem>
</file>

<file path=customXml/itemProps7.xml><?xml version="1.0" encoding="utf-8"?>
<ds:datastoreItem xmlns:ds="http://schemas.openxmlformats.org/officeDocument/2006/customXml" ds:itemID="{38FA0198-CDF5-45B6-B8FD-5224295BE682}">
  <ds:schemaRefs>
    <ds:schemaRef ds:uri="office.server.policy"/>
  </ds:schemaRefs>
</ds:datastoreItem>
</file>

<file path=docProps/app.xml><?xml version="1.0" encoding="utf-8"?>
<Properties xmlns="http://schemas.openxmlformats.org/officeDocument/2006/extended-properties" xmlns:vt="http://schemas.openxmlformats.org/officeDocument/2006/docPropsVTypes">
  <Template>blank</Template>
  <TotalTime>4236</TotalTime>
  <Words>433</Words>
  <Application>Microsoft Office PowerPoint</Application>
  <PresentationFormat>Bredbild</PresentationFormat>
  <Paragraphs>105</Paragraphs>
  <Slides>10</Slides>
  <Notes>4</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10</vt:i4>
      </vt:variant>
    </vt:vector>
  </HeadingPairs>
  <TitlesOfParts>
    <vt:vector size="15" baseType="lpstr">
      <vt:lpstr>Arial</vt:lpstr>
      <vt:lpstr>Calibri</vt:lpstr>
      <vt:lpstr>Calibri Light</vt:lpstr>
      <vt:lpstr>Rockwell</vt:lpstr>
      <vt:lpstr>Office-tema</vt:lpstr>
      <vt:lpstr> Ny prissättning fjärrvärme</vt:lpstr>
      <vt:lpstr>Vi inför ny prismodell för våra fjärrvärmekunder</vt:lpstr>
      <vt:lpstr>Ny prismodell fr.o.m. 2018-08-01</vt:lpstr>
      <vt:lpstr>PowerPoint-presentation</vt:lpstr>
      <vt:lpstr>PowerPoint-presentation</vt:lpstr>
      <vt:lpstr>PowerPoint-presentation</vt:lpstr>
      <vt:lpstr>  Stabil dygnsförbrukning</vt:lpstr>
      <vt:lpstr>Dygnsförbrukning (förhöjd morgonprofil)</vt:lpstr>
      <vt:lpstr>Dygnsförbrukning (ogynsam förbrukningsprofil)</vt:lpstr>
      <vt:lpstr>Prisdialog och prisändringsmodell</vt:lpstr>
    </vt:vector>
  </TitlesOfParts>
  <Company>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Kundpresentation_ppt</dc:title>
  <dc:creator>Buss Linda</dc:creator>
  <cp:lastModifiedBy>Hägglund Göran</cp:lastModifiedBy>
  <cp:revision>129</cp:revision>
  <cp:lastPrinted>2018-01-04T11:26:48Z</cp:lastPrinted>
  <dcterms:created xsi:type="dcterms:W3CDTF">2016-09-02T08:08:04Z</dcterms:created>
  <dcterms:modified xsi:type="dcterms:W3CDTF">2019-10-23T05:22:17Z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0x010100FDA52B727EFB0541B43197FEEE86ECD200E7E687810569B842AAE43B0F3492D03A</vt:lpwstr>
  </property>
  <property fmtid="{D5CDD505-2E9C-101B-9397-08002B2CF9AE}" pid="3" name="_dlc_policyId">
    <vt:lpwstr>0x010100FDA52B727EFB0541B43197FEEE86ECD2|1511135587</vt:lpwstr>
  </property>
  <property fmtid="{D5CDD505-2E9C-101B-9397-08002B2CF9AE}" pid="4" name="ItemRetentionFormula">
    <vt:lpwstr>&lt;formula id="Microsoft.Office.RecordsManagement.PolicyFeatures.Expiration.Formula.BuiltIn"&gt;&lt;number&gt;0&lt;/number&gt;&lt;property&gt;Gallringsdatum&lt;/property&gt;&lt;propertyId&gt;529d6af7-9946-44b4-be70-bfe9f40cc597&lt;/propertyId&gt;&lt;period&gt;days&lt;/period&gt;&lt;/formula&gt;</vt:lpwstr>
  </property>
  <property fmtid="{D5CDD505-2E9C-101B-9397-08002B2CF9AE}" pid="5" name="_dlc_DocIdItemGuid">
    <vt:lpwstr>2e029350-56b9-45e8-88db-b0efb765279c</vt:lpwstr>
  </property>
  <property fmtid="{D5CDD505-2E9C-101B-9397-08002B2CF9AE}" pid="6" name="DCC-kod">
    <vt:lpwstr>23;#ADE Kataloger, reklamdokument|a6ad5f04-79bf-4852-b8b7-4dfb05088fc3</vt:lpwstr>
  </property>
  <property fmtid="{D5CDD505-2E9C-101B-9397-08002B2CF9AE}" pid="7" name="Bolag">
    <vt:lpwstr>1;#Mälarenergi AB|a7b8f5a3-b236-4c9a-ae6f-76274e0825b9</vt:lpwstr>
  </property>
  <property fmtid="{D5CDD505-2E9C-101B-9397-08002B2CF9AE}" pid="8" name="Lagrum">
    <vt:lpwstr/>
  </property>
  <property fmtid="{D5CDD505-2E9C-101B-9397-08002B2CF9AE}" pid="9" name="Dokumenttyp">
    <vt:lpwstr>169;#Pressmeddelande (ADE)|53cbfedb-f3fb-4508-8130-924b5bddd41b</vt:lpwstr>
  </property>
  <property fmtid="{D5CDD505-2E9C-101B-9397-08002B2CF9AE}" pid="10" name="SIS-standard">
    <vt:lpwstr/>
  </property>
  <property fmtid="{D5CDD505-2E9C-101B-9397-08002B2CF9AE}" pid="11" name="Egna ME fält">
    <vt:lpwstr/>
  </property>
  <property fmtid="{D5CDD505-2E9C-101B-9397-08002B2CF9AE}" pid="12" name="Process">
    <vt:lpwstr/>
  </property>
  <property fmtid="{D5CDD505-2E9C-101B-9397-08002B2CF9AE}" pid="13" name="Avdelningsnamn">
    <vt:lpwstr>170;#Marknad Kommunikation|20c76ea8-7802-414f-a4fa-66e0b610f241</vt:lpwstr>
  </property>
  <property fmtid="{D5CDD505-2E9C-101B-9397-08002B2CF9AE}" pid="14" name="Kategori">
    <vt:lpwstr>Delprojekt Kommunikation</vt:lpwstr>
  </property>
</Properties>
</file>